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3" r:id="rId7"/>
    <p:sldId id="262" r:id="rId8"/>
    <p:sldId id="264" r:id="rId9"/>
    <p:sldId id="265" r:id="rId10"/>
    <p:sldId id="275" r:id="rId11"/>
    <p:sldId id="266" r:id="rId12"/>
    <p:sldId id="267" r:id="rId13"/>
    <p:sldId id="268" r:id="rId14"/>
    <p:sldId id="269" r:id="rId15"/>
    <p:sldId id="271" r:id="rId16"/>
    <p:sldId id="295" r:id="rId17"/>
    <p:sldId id="296" r:id="rId18"/>
    <p:sldId id="270" r:id="rId19"/>
    <p:sldId id="273" r:id="rId20"/>
    <p:sldId id="274" r:id="rId21"/>
    <p:sldId id="276" r:id="rId22"/>
    <p:sldId id="277" r:id="rId23"/>
    <p:sldId id="278" r:id="rId24"/>
    <p:sldId id="305" r:id="rId25"/>
    <p:sldId id="279" r:id="rId26"/>
    <p:sldId id="298" r:id="rId27"/>
    <p:sldId id="300" r:id="rId28"/>
    <p:sldId id="280" r:id="rId29"/>
    <p:sldId id="301" r:id="rId30"/>
    <p:sldId id="304" r:id="rId31"/>
    <p:sldId id="281" r:id="rId32"/>
    <p:sldId id="282" r:id="rId33"/>
    <p:sldId id="283" r:id="rId34"/>
    <p:sldId id="307" r:id="rId35"/>
    <p:sldId id="284" r:id="rId36"/>
    <p:sldId id="285" r:id="rId37"/>
    <p:sldId id="286" r:id="rId38"/>
    <p:sldId id="308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309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-660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9B76-033D-4B09-815D-70E0EF1D74C0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A5BE4-2BB1-4825-95B7-70C2705ACDA1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0040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9B76-033D-4B09-815D-70E0EF1D74C0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A5BE4-2BB1-4825-95B7-70C2705ACD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1797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9B76-033D-4B09-815D-70E0EF1D74C0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A5BE4-2BB1-4825-95B7-70C2705ACD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2199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9B76-033D-4B09-815D-70E0EF1D74C0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A5BE4-2BB1-4825-95B7-70C2705ACD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8131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9B76-033D-4B09-815D-70E0EF1D74C0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A5BE4-2BB1-4825-95B7-70C2705ACDA1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756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9B76-033D-4B09-815D-70E0EF1D74C0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A5BE4-2BB1-4825-95B7-70C2705ACD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497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9B76-033D-4B09-815D-70E0EF1D74C0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A5BE4-2BB1-4825-95B7-70C2705ACD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6131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9B76-033D-4B09-815D-70E0EF1D74C0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A5BE4-2BB1-4825-95B7-70C2705ACD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4567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9B76-033D-4B09-815D-70E0EF1D74C0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A5BE4-2BB1-4825-95B7-70C2705ACD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2038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3069B76-033D-4B09-815D-70E0EF1D74C0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69A5BE4-2BB1-4825-95B7-70C2705ACD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6170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69B76-033D-4B09-815D-70E0EF1D74C0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A5BE4-2BB1-4825-95B7-70C2705ACD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2485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3069B76-033D-4B09-815D-70E0EF1D74C0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69A5BE4-2BB1-4825-95B7-70C2705ACDA1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781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C855D5-6579-4570-961B-BB048DF389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Bookman Old Style" panose="02050604050505020204" pitchFamily="18" charset="0"/>
              </a:rPr>
              <a:t>Bootstrap</a:t>
            </a:r>
            <a:endParaRPr lang="en-IN" dirty="0">
              <a:latin typeface="Bookman Old Style" panose="020506040505050202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EECBF80-6AA6-44C7-8D6F-B4BC697CDD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1280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05CD340B-14D7-4E5D-91FF-79B92103B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latin typeface="Bookman Old Style" panose="02050604050505020204" pitchFamily="18" charset="0"/>
              </a:rPr>
              <a:t>Bootstrap Grid System</a:t>
            </a:r>
            <a:endParaRPr lang="en-IN" sz="6600" dirty="0">
              <a:latin typeface="Bookman Old Style" panose="020506040505050202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1D9264D-83F2-421A-B968-04679EBD61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4576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63213F-6FE0-40F5-83FF-B22666A7B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okman Old Style" panose="02050604050505020204" pitchFamily="18" charset="0"/>
              </a:rPr>
              <a:t>Bootstrap Grid System</a:t>
            </a:r>
            <a:endParaRPr lang="en-IN" dirty="0"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62D540D-716E-465A-AE86-A23A68498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866121" cy="442171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Bookman Old Style" panose="02050604050505020204" pitchFamily="18" charset="0"/>
              </a:rPr>
              <a:t>  Bootstrap's grid system allows up to 12 columns across the page.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Bookman Old Style" panose="02050604050505020204" pitchFamily="18" charset="0"/>
              </a:rPr>
              <a:t>  If you do not want to use all 12 columns individually, you can group the columns together to create wider columns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Bookman Old Style" panose="02050604050505020204" pitchFamily="18" charset="0"/>
              </a:rPr>
              <a:t>  Bootstrap's grid system is responsive, and the columns will re-arrange automatically depending on the screen size.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latin typeface="Bookman Old Style" panose="020506040505050202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latin typeface="Bookman Old Style" panose="020506040505050202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IN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51504D1-1BF0-4A56-930F-8D0B6016FC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20" t="46343" r="17500" b="28544"/>
          <a:stretch/>
        </p:blipFill>
        <p:spPr>
          <a:xfrm>
            <a:off x="104181" y="4071140"/>
            <a:ext cx="12087819" cy="256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39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63213F-6FE0-40F5-83FF-B22666A7B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okman Old Style" panose="02050604050505020204" pitchFamily="18" charset="0"/>
              </a:rPr>
              <a:t>Grid Classes</a:t>
            </a:r>
            <a:endParaRPr lang="en-IN" dirty="0"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62D540D-716E-465A-AE86-A23A68498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866121" cy="4421716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sz="2400" dirty="0">
                <a:latin typeface="Bookman Old Style" panose="02050604050505020204" pitchFamily="18" charset="0"/>
              </a:rPr>
              <a:t>The Bootstrap grid system has four classes:</a:t>
            </a:r>
          </a:p>
          <a:p>
            <a:pPr marL="457200" indent="-457200">
              <a:lnSpc>
                <a:spcPct val="160000"/>
              </a:lnSpc>
              <a:buFont typeface="+mj-lt"/>
              <a:buAutoNum type="arabicPeriod"/>
            </a:pPr>
            <a:r>
              <a:rPr lang="en-US" sz="2400" b="1" dirty="0" err="1">
                <a:latin typeface="Bookman Old Style" panose="02050604050505020204" pitchFamily="18" charset="0"/>
              </a:rPr>
              <a:t>xs</a:t>
            </a:r>
            <a:r>
              <a:rPr lang="en-US" sz="2400" dirty="0">
                <a:latin typeface="Bookman Old Style" panose="02050604050505020204" pitchFamily="18" charset="0"/>
              </a:rPr>
              <a:t> (for phones - screens less than 768px wide)</a:t>
            </a:r>
          </a:p>
          <a:p>
            <a:pPr marL="457200" indent="-457200">
              <a:lnSpc>
                <a:spcPct val="160000"/>
              </a:lnSpc>
              <a:buFont typeface="+mj-lt"/>
              <a:buAutoNum type="arabicPeriod"/>
            </a:pPr>
            <a:r>
              <a:rPr lang="en-US" sz="2400" b="1" dirty="0" err="1">
                <a:latin typeface="Bookman Old Style" panose="02050604050505020204" pitchFamily="18" charset="0"/>
              </a:rPr>
              <a:t>sm</a:t>
            </a:r>
            <a:r>
              <a:rPr lang="en-US" sz="2400" dirty="0">
                <a:latin typeface="Bookman Old Style" panose="02050604050505020204" pitchFamily="18" charset="0"/>
              </a:rPr>
              <a:t> (for tablets - screens equal to or greater than 768px wide)</a:t>
            </a:r>
          </a:p>
          <a:p>
            <a:pPr marL="457200" indent="-457200">
              <a:lnSpc>
                <a:spcPct val="160000"/>
              </a:lnSpc>
              <a:buFont typeface="+mj-lt"/>
              <a:buAutoNum type="arabicPeriod"/>
            </a:pPr>
            <a:r>
              <a:rPr lang="en-US" sz="2400" b="1" dirty="0">
                <a:latin typeface="Bookman Old Style" panose="02050604050505020204" pitchFamily="18" charset="0"/>
              </a:rPr>
              <a:t>md</a:t>
            </a:r>
            <a:r>
              <a:rPr lang="en-US" sz="2400" dirty="0">
                <a:latin typeface="Bookman Old Style" panose="02050604050505020204" pitchFamily="18" charset="0"/>
              </a:rPr>
              <a:t> (for small laptops - screens equal to or greater than 992px wide)</a:t>
            </a:r>
          </a:p>
          <a:p>
            <a:pPr marL="457200" indent="-457200">
              <a:lnSpc>
                <a:spcPct val="160000"/>
              </a:lnSpc>
              <a:buFont typeface="+mj-lt"/>
              <a:buAutoNum type="arabicPeriod"/>
            </a:pPr>
            <a:r>
              <a:rPr lang="en-US" sz="2400" b="1" dirty="0">
                <a:latin typeface="Bookman Old Style" panose="02050604050505020204" pitchFamily="18" charset="0"/>
              </a:rPr>
              <a:t>lg</a:t>
            </a:r>
            <a:r>
              <a:rPr lang="en-US" sz="2400" dirty="0">
                <a:latin typeface="Bookman Old Style" panose="02050604050505020204" pitchFamily="18" charset="0"/>
              </a:rPr>
              <a:t> (for laptops and desktops - screens equal to or greater than 1200px wide)</a:t>
            </a:r>
          </a:p>
          <a:p>
            <a:pPr marL="0" indent="0">
              <a:lnSpc>
                <a:spcPct val="160000"/>
              </a:lnSpc>
              <a:buNone/>
            </a:pPr>
            <a:endParaRPr lang="en-US" sz="2400" dirty="0">
              <a:latin typeface="Bookman Old Style" panose="02050604050505020204" pitchFamily="18" charset="0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sz="2400" dirty="0">
                <a:latin typeface="Bookman Old Style" panose="02050604050505020204" pitchFamily="18" charset="0"/>
              </a:rPr>
              <a:t>The classes above can be combined to create more dynamic and flexible layouts.</a:t>
            </a:r>
            <a:endParaRPr lang="en-IN" sz="2400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4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63213F-6FE0-40F5-83FF-B22666A7B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okman Old Style" panose="02050604050505020204" pitchFamily="18" charset="0"/>
              </a:rPr>
              <a:t>Grid Classes</a:t>
            </a:r>
            <a:endParaRPr lang="en-IN" dirty="0"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62D540D-716E-465A-AE86-A23A68498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2688" y="1709256"/>
            <a:ext cx="4348178" cy="484166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b="1" dirty="0">
                <a:latin typeface="Bookman Old Style" panose="02050604050505020204" pitchFamily="18" charset="0"/>
              </a:rPr>
              <a:t>Basic Structure of a Bootstrap Grid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>
              <a:latin typeface="Bookman Old Style" panose="020506040505050202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&lt;div class="row"&gt;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 </a:t>
            </a:r>
            <a:r>
              <a:rPr lang="en-US" sz="1800" b="1" dirty="0" smtClean="0">
                <a:solidFill>
                  <a:srgbClr val="00B050"/>
                </a:solidFill>
                <a:latin typeface="Bookman Old Style" panose="02050604050505020204" pitchFamily="18" charset="0"/>
              </a:rPr>
              <a:t>	&lt;</a:t>
            </a:r>
            <a:r>
              <a:rPr lang="en-US" sz="1800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div class="col-*-*"&gt;&lt;/div&gt;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  </a:t>
            </a:r>
            <a:r>
              <a:rPr lang="en-US" sz="1800" b="1" dirty="0" smtClean="0">
                <a:solidFill>
                  <a:srgbClr val="00B050"/>
                </a:solidFill>
                <a:latin typeface="Bookman Old Style" panose="02050604050505020204" pitchFamily="18" charset="0"/>
              </a:rPr>
              <a:t>	&lt;</a:t>
            </a:r>
            <a:r>
              <a:rPr lang="en-US" sz="1800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div class="col-*-*"&gt;&lt;/div&gt;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&lt;/div&gt;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&lt;div class="row"&gt;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  </a:t>
            </a:r>
            <a:r>
              <a:rPr lang="en-US" sz="1800" b="1" dirty="0" smtClean="0">
                <a:solidFill>
                  <a:srgbClr val="00B050"/>
                </a:solidFill>
                <a:latin typeface="Bookman Old Style" panose="02050604050505020204" pitchFamily="18" charset="0"/>
              </a:rPr>
              <a:t>	&lt;</a:t>
            </a:r>
            <a:r>
              <a:rPr lang="en-US" sz="1800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div class="col-*-*"&gt;&lt;/div&gt;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  </a:t>
            </a:r>
            <a:r>
              <a:rPr lang="en-US" sz="1800" b="1" dirty="0" smtClean="0">
                <a:solidFill>
                  <a:srgbClr val="00B050"/>
                </a:solidFill>
                <a:latin typeface="Bookman Old Style" panose="02050604050505020204" pitchFamily="18" charset="0"/>
              </a:rPr>
              <a:t>	&lt;</a:t>
            </a:r>
            <a:r>
              <a:rPr lang="en-US" sz="1800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div class="col-*-*"&gt;&lt;/div&gt;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  </a:t>
            </a:r>
            <a:r>
              <a:rPr lang="en-US" sz="1800" b="1" dirty="0" smtClean="0">
                <a:solidFill>
                  <a:srgbClr val="00B050"/>
                </a:solidFill>
                <a:latin typeface="Bookman Old Style" panose="02050604050505020204" pitchFamily="18" charset="0"/>
              </a:rPr>
              <a:t>	&lt;</a:t>
            </a:r>
            <a:r>
              <a:rPr lang="en-US" sz="1800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div class="col-*-*"&gt;&lt;/div&gt;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&lt;/div&gt;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&lt;div class="row"&gt;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  </a:t>
            </a:r>
            <a:r>
              <a:rPr lang="en-US" sz="1800" b="1" dirty="0" smtClean="0">
                <a:solidFill>
                  <a:srgbClr val="00B050"/>
                </a:solidFill>
                <a:latin typeface="Bookman Old Style" panose="02050604050505020204" pitchFamily="18" charset="0"/>
              </a:rPr>
              <a:t>	...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	</a:t>
            </a:r>
            <a:r>
              <a:rPr lang="en-US" sz="1800" b="1" dirty="0" smtClean="0">
                <a:solidFill>
                  <a:srgbClr val="00B050"/>
                </a:solidFill>
                <a:latin typeface="Bookman Old Style" panose="02050604050505020204" pitchFamily="18" charset="0"/>
              </a:rPr>
              <a:t>…</a:t>
            </a:r>
            <a:endParaRPr lang="en-US" sz="1800" b="1" dirty="0">
              <a:solidFill>
                <a:srgbClr val="00B050"/>
              </a:solidFill>
              <a:latin typeface="Bookman Old Style" panose="020506040505050202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&lt;/div&gt;</a:t>
            </a:r>
            <a:endParaRPr lang="en-IN" sz="1800" b="1" dirty="0">
              <a:solidFill>
                <a:srgbClr val="00B05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1CC8003-681F-4CC6-B60F-1E129505EB31}"/>
              </a:ext>
            </a:extLst>
          </p:cNvPr>
          <p:cNvSpPr txBox="1"/>
          <p:nvPr/>
        </p:nvSpPr>
        <p:spPr>
          <a:xfrm>
            <a:off x="6796585" y="2104008"/>
            <a:ext cx="5104263" cy="2780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Bookman Old Style" panose="02050604050505020204" pitchFamily="18" charset="0"/>
              </a:rPr>
              <a:t>First: create a row (&lt;div class="row"&gt;).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Bookman Old Style" panose="02050604050505020204" pitchFamily="18" charset="0"/>
              </a:rPr>
              <a:t>Add the desired number of columns (tags with appropriate .col-*-* classes).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Bookman Old Style" panose="02050604050505020204" pitchFamily="18" charset="0"/>
              </a:rPr>
              <a:t>Note that numbers in .col-*-* should always add up to 12 for each row.</a:t>
            </a:r>
            <a:endParaRPr lang="en-IN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51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63213F-6FE0-40F5-83FF-B22666A7B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okman Old Style" panose="02050604050505020204" pitchFamily="18" charset="0"/>
              </a:rPr>
              <a:t>Grid Classes</a:t>
            </a:r>
            <a:endParaRPr lang="en-IN" dirty="0"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62D540D-716E-465A-AE86-A23A68498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5016918" cy="302651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Bookman Old Style" panose="02050604050505020204" pitchFamily="18" charset="0"/>
              </a:rPr>
              <a:t>Three Equal Columns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latin typeface="Bookman Old Style" panose="020506040505050202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&lt;div class="row"&gt;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  &lt;div class="col-sm-4"&gt;.col-sm-4&lt;/div&gt;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  &lt;div class="col-sm-4"&gt;.col-sm-4&lt;/div&gt;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  &lt;div class="col-sm-4"&gt;.col-sm-4&lt;/div&gt;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&lt;/div&gt;</a:t>
            </a:r>
            <a:endParaRPr lang="en-IN" sz="1800" b="1" dirty="0">
              <a:solidFill>
                <a:srgbClr val="00B05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1CC8003-681F-4CC6-B60F-1E129505EB31}"/>
              </a:ext>
            </a:extLst>
          </p:cNvPr>
          <p:cNvSpPr txBox="1"/>
          <p:nvPr/>
        </p:nvSpPr>
        <p:spPr>
          <a:xfrm>
            <a:off x="7368465" y="2104008"/>
            <a:ext cx="4176057" cy="3369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Bookman Old Style" panose="02050604050505020204" pitchFamily="18" charset="0"/>
              </a:rPr>
              <a:t>The example shows how to get a three equal-width columns starting at tablets and scaling to large desktops.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Bookman Old Style" panose="02050604050505020204" pitchFamily="18" charset="0"/>
              </a:rPr>
              <a:t>On mobile phones or screens that are less than 768px wide, the columns will automatically stack</a:t>
            </a:r>
            <a:endParaRPr lang="en-IN" dirty="0">
              <a:latin typeface="Bookman Old Style" panose="0205060405050502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D4CAA5E-91AE-471D-98CB-2FCF50D2B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01" t="34175" r="16699" b="57022"/>
          <a:stretch/>
        </p:blipFill>
        <p:spPr>
          <a:xfrm>
            <a:off x="0" y="5963655"/>
            <a:ext cx="12192000" cy="89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0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63213F-6FE0-40F5-83FF-B22666A7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4636" y="188949"/>
            <a:ext cx="2498176" cy="583409"/>
          </a:xfrm>
        </p:spPr>
        <p:txBody>
          <a:bodyPr>
            <a:noAutofit/>
          </a:bodyPr>
          <a:lstStyle/>
          <a:p>
            <a:r>
              <a:rPr lang="en-US" sz="3600" dirty="0">
                <a:latin typeface="Bookman Old Style" panose="02050604050505020204" pitchFamily="18" charset="0"/>
              </a:rPr>
              <a:t>Examples</a:t>
            </a:r>
            <a:endParaRPr lang="en-IN" sz="3600" dirty="0">
              <a:latin typeface="Bookman Old Style" panose="0205060405050502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3AC2666-7BDA-4E66-8E2C-D7A4751D9AA0}"/>
              </a:ext>
            </a:extLst>
          </p:cNvPr>
          <p:cNvSpPr txBox="1"/>
          <p:nvPr/>
        </p:nvSpPr>
        <p:spPr>
          <a:xfrm>
            <a:off x="213062" y="188949"/>
            <a:ext cx="8842162" cy="489364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&lt;html lang="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en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&lt;head&gt;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&lt;title&gt;Bootstrap Example&lt;/title&gt;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&lt;meta charset="utf-8"&gt;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&lt;meta name="viewport" content="width=device-width, initial-scale=1"&gt;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&lt;link 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rel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="stylesheet" 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href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="https://maxcdn.bootstrapcdn.com/bootstrap/3.4.1/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css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/bootstrap.min.css"&gt;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&lt;script 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src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="https://ajax.googleapis.com/ajax/libs/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jquery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/3.5.1/jquery.min.js"&gt;&lt;/script&gt;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&lt;script 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src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="https://maxcdn.bootstrapcdn.com/bootstrap/3.4.1/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js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/bootstrap.min.js"&gt;&lt;/script&gt;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&lt;/head&gt;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lang="en-IN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&lt;div class="container-fluid"&gt;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&lt;h1&gt;Hello World!&lt;/h1&gt;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&lt;p&gt;Resize the browser window to see the effect.&lt;/p&gt;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&lt;p&gt;The columns will automatically stack on top of each other when the screen is less than 768px wide.&lt;/p&gt;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&lt;div class="row"&gt;</a:t>
            </a:r>
          </a:p>
          <a:p>
            <a:pPr lvl="0"/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    &lt;div class="col-sm-4" style="</a:t>
            </a:r>
            <a:r>
              <a:rPr lang="en-I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background-color:lavender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;"&gt;.col-sm-4&lt;/div&gt;</a:t>
            </a:r>
          </a:p>
          <a:p>
            <a:pPr lvl="0"/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    &lt;div class="col-sm-4" style="</a:t>
            </a:r>
            <a:r>
              <a:rPr lang="en-I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background-color:lavenderblush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;"&gt;.col-sm-4&lt;/div&gt;</a:t>
            </a:r>
          </a:p>
          <a:p>
            <a:pPr lvl="0"/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    &lt;div class="col-sm-4" style="</a:t>
            </a:r>
            <a:r>
              <a:rPr lang="en-I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background-color:lavender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;"&gt;.col-sm-4&lt;/div&gt;</a:t>
            </a:r>
          </a:p>
          <a:p>
            <a:pPr lvl="0"/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  &lt;/div&gt;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&lt;/div&gt;</a:t>
            </a:r>
          </a:p>
          <a:p>
            <a:pPr lvl="0"/>
            <a:endParaRPr lang="en-IN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&lt;/html&gt;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4C3FF27-342F-43F7-BBFF-F26770C325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06" b="18964"/>
          <a:stretch/>
        </p:blipFill>
        <p:spPr>
          <a:xfrm>
            <a:off x="0" y="5402061"/>
            <a:ext cx="12192000" cy="145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3AC2666-7BDA-4E66-8E2C-D7A4751D9AA0}"/>
              </a:ext>
            </a:extLst>
          </p:cNvPr>
          <p:cNvSpPr txBox="1"/>
          <p:nvPr/>
        </p:nvSpPr>
        <p:spPr>
          <a:xfrm>
            <a:off x="0" y="188949"/>
            <a:ext cx="12192000" cy="649408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&lt;html lang="</a:t>
            </a:r>
            <a:r>
              <a:rPr lang="en-IN" sz="1600" dirty="0" err="1">
                <a:solidFill>
                  <a:prstClr val="black"/>
                </a:solidFill>
                <a:latin typeface="Consolas" panose="020B0609020204030204" pitchFamily="49" charset="0"/>
              </a:rPr>
              <a:t>en</a:t>
            </a:r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"&gt;</a:t>
            </a: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&lt;head&gt;</a:t>
            </a: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  &lt;title&gt;Bootstrap Example&lt;/title&gt;</a:t>
            </a: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  &lt;meta charset="utf-8"&gt;</a:t>
            </a: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  &lt;meta name="viewport" content="width=device-width, initial-scale=1"&gt;</a:t>
            </a: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  &lt;link </a:t>
            </a:r>
            <a:r>
              <a:rPr lang="en-IN" sz="1600" dirty="0" err="1">
                <a:solidFill>
                  <a:prstClr val="black"/>
                </a:solidFill>
                <a:latin typeface="Consolas" panose="020B0609020204030204" pitchFamily="49" charset="0"/>
              </a:rPr>
              <a:t>rel</a:t>
            </a:r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="stylesheet" </a:t>
            </a:r>
            <a:r>
              <a:rPr lang="en-IN" sz="1600" dirty="0" err="1">
                <a:solidFill>
                  <a:prstClr val="black"/>
                </a:solidFill>
                <a:latin typeface="Consolas" panose="020B0609020204030204" pitchFamily="49" charset="0"/>
              </a:rPr>
              <a:t>href</a:t>
            </a:r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="https://maxcdn.bootstrapcdn.com/bootstrap/3.4.1/</a:t>
            </a:r>
            <a:r>
              <a:rPr lang="en-IN" sz="1600" dirty="0" err="1">
                <a:solidFill>
                  <a:prstClr val="black"/>
                </a:solidFill>
                <a:latin typeface="Consolas" panose="020B0609020204030204" pitchFamily="49" charset="0"/>
              </a:rPr>
              <a:t>css</a:t>
            </a:r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/bootstrap.min.css"&gt;</a:t>
            </a: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  &lt;script </a:t>
            </a:r>
            <a:r>
              <a:rPr lang="en-IN" sz="1600" dirty="0" err="1">
                <a:solidFill>
                  <a:prstClr val="black"/>
                </a:solidFill>
                <a:latin typeface="Consolas" panose="020B0609020204030204" pitchFamily="49" charset="0"/>
              </a:rPr>
              <a:t>src</a:t>
            </a:r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="https://ajax.googleapis.com/ajax/libs/</a:t>
            </a:r>
            <a:r>
              <a:rPr lang="en-IN" sz="1600" dirty="0" err="1">
                <a:solidFill>
                  <a:prstClr val="black"/>
                </a:solidFill>
                <a:latin typeface="Consolas" panose="020B0609020204030204" pitchFamily="49" charset="0"/>
              </a:rPr>
              <a:t>jquery</a:t>
            </a:r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/3.5.1/jquery.min.js"&gt;&lt;/script&gt;</a:t>
            </a: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  &lt;script </a:t>
            </a:r>
            <a:r>
              <a:rPr lang="en-IN" sz="1600" dirty="0" err="1">
                <a:solidFill>
                  <a:prstClr val="black"/>
                </a:solidFill>
                <a:latin typeface="Consolas" panose="020B0609020204030204" pitchFamily="49" charset="0"/>
              </a:rPr>
              <a:t>src</a:t>
            </a:r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="https://maxcdn.bootstrapcdn.com/bootstrap/3.4.1/</a:t>
            </a:r>
            <a:r>
              <a:rPr lang="en-IN" sz="1600" dirty="0" err="1">
                <a:solidFill>
                  <a:prstClr val="black"/>
                </a:solidFill>
                <a:latin typeface="Consolas" panose="020B0609020204030204" pitchFamily="49" charset="0"/>
              </a:rPr>
              <a:t>js</a:t>
            </a:r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/bootstrap.min.js"&gt;&lt;/script&gt;</a:t>
            </a: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&lt;/head&gt;</a:t>
            </a: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lang="en-IN" sz="16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&lt;div class="container-fluid"&gt;</a:t>
            </a: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  &lt;h1&gt;Hello World!&lt;/h1&gt;</a:t>
            </a: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  &lt;p&gt;Resize the browser window to see the effect.&lt;/p&gt;</a:t>
            </a: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  &lt;p&gt;The columns will automatically stack on top of each other when the screen is less than 768px wide.&lt;/p&gt;</a:t>
            </a: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&lt;div class="row"&gt;</a:t>
            </a:r>
          </a:p>
          <a:p>
            <a:pPr lvl="0"/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    &lt;div class="col-sm-4" style="</a:t>
            </a:r>
            <a:r>
              <a:rPr lang="en-IN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background-color:lavender</a:t>
            </a:r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;"&gt;.col-sm-4&lt;/div&gt;</a:t>
            </a:r>
          </a:p>
          <a:p>
            <a:pPr lvl="0"/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    &lt;div class="col-sm-4" style="</a:t>
            </a:r>
            <a:r>
              <a:rPr lang="en-IN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background-color:lavenderblush</a:t>
            </a:r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;"&gt;.col-sm-4&lt;/div&gt;</a:t>
            </a:r>
          </a:p>
          <a:p>
            <a:pPr lvl="0"/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    &lt;div class="col-sm-4" style="</a:t>
            </a:r>
            <a:r>
              <a:rPr lang="en-IN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background-color:lavender</a:t>
            </a:r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;"&gt;.col-sm-4&lt;/div&gt;</a:t>
            </a:r>
          </a:p>
          <a:p>
            <a:pPr lvl="0"/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  &lt;/div&gt;</a:t>
            </a: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&lt;/div&gt;</a:t>
            </a:r>
          </a:p>
          <a:p>
            <a:pPr lvl="0"/>
            <a:endParaRPr lang="en-IN" sz="16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80340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63213F-6FE0-40F5-83FF-B22666A7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8406" y="188949"/>
            <a:ext cx="3954406" cy="583409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Bookman Old Style" panose="02050604050505020204" pitchFamily="18" charset="0"/>
              </a:rPr>
              <a:t>Examples</a:t>
            </a:r>
            <a:endParaRPr lang="en-IN" dirty="0">
              <a:latin typeface="Bookman Old Style" panose="0205060405050502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4C3FF27-342F-43F7-BBFF-F26770C325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06" b="18964"/>
          <a:stretch/>
        </p:blipFill>
        <p:spPr>
          <a:xfrm>
            <a:off x="10659" y="906394"/>
            <a:ext cx="12181341" cy="21370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FB6EB77-DDAA-4763-92EF-C718C1DCEB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141" t="61230" r="13641" b="15599"/>
          <a:stretch/>
        </p:blipFill>
        <p:spPr>
          <a:xfrm>
            <a:off x="10659" y="4149382"/>
            <a:ext cx="9396940" cy="270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0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63213F-6FE0-40F5-83FF-B22666A7B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okman Old Style" panose="02050604050505020204" pitchFamily="18" charset="0"/>
              </a:rPr>
              <a:t>Grid Classes</a:t>
            </a:r>
            <a:endParaRPr lang="en-IN" dirty="0"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62D540D-716E-465A-AE86-A23A68498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5030566" cy="301286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Bookman Old Style" panose="02050604050505020204" pitchFamily="18" charset="0"/>
              </a:rPr>
              <a:t>Two unequal Columns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latin typeface="Bookman Old Style" panose="020506040505050202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&lt;div class="row"&gt;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  &lt;div class="col-sm-4"&gt;.col-sm-4&lt;/div&gt;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  &lt;div class="col-sm-8"&gt;.col-sm-8&lt;/div&gt;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&lt;/div&gt;</a:t>
            </a:r>
            <a:endParaRPr lang="en-IN" sz="1800" b="1" dirty="0">
              <a:solidFill>
                <a:srgbClr val="00B05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1CC8003-681F-4CC6-B60F-1E129505EB31}"/>
              </a:ext>
            </a:extLst>
          </p:cNvPr>
          <p:cNvSpPr txBox="1"/>
          <p:nvPr/>
        </p:nvSpPr>
        <p:spPr>
          <a:xfrm>
            <a:off x="6864825" y="2104008"/>
            <a:ext cx="467969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Bookman Old Style" panose="02050604050505020204" pitchFamily="18" charset="0"/>
              </a:rPr>
              <a:t>The example shows how to get two various-width columns starting at tablets and scaling to large desktops</a:t>
            </a:r>
            <a:endParaRPr lang="en-IN" dirty="0">
              <a:latin typeface="Bookman Old Style" panose="0205060405050502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4131101-C76C-4F55-904B-6F01E7DE77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93" t="36505" r="16189" b="54822"/>
          <a:stretch/>
        </p:blipFill>
        <p:spPr>
          <a:xfrm>
            <a:off x="120371" y="5121689"/>
            <a:ext cx="12071630" cy="86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2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63213F-6FE0-40F5-83FF-B22666A7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1994" y="255068"/>
            <a:ext cx="3040006" cy="583409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Bookman Old Style" panose="02050604050505020204" pitchFamily="18" charset="0"/>
              </a:rPr>
              <a:t>Examples</a:t>
            </a:r>
            <a:endParaRPr lang="en-IN" dirty="0">
              <a:latin typeface="Bookman Old Style" panose="0205060405050502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3AC2666-7BDA-4E66-8E2C-D7A4751D9AA0}"/>
              </a:ext>
            </a:extLst>
          </p:cNvPr>
          <p:cNvSpPr txBox="1"/>
          <p:nvPr/>
        </p:nvSpPr>
        <p:spPr>
          <a:xfrm>
            <a:off x="213062" y="188949"/>
            <a:ext cx="8842162" cy="489364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&lt;html lang="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en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&lt;head&gt;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&lt;title&gt;Bootstrap Example&lt;/title&gt;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&lt;meta charset="utf-8"&gt;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&lt;meta name="viewport" content="width=device-width, initial-scale=1"&gt;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&lt;link 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rel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="stylesheet" 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href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="https://maxcdn.bootstrapcdn.com/bootstrap/3.4.1/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css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/bootstrap.min.css"&gt;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&lt;script 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src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="https://ajax.googleapis.com/ajax/libs/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jquery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/3.5.1/jquery.min.js"&gt;&lt;/script&gt;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&lt;script 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src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="https://maxcdn.bootstrapcdn.com/bootstrap/3.4.1/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js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/bootstrap.min.js"&gt;&lt;/script&gt;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&lt;/head&gt;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lang="en-IN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&lt;div class="container-fluid"&gt;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&lt;h1&gt;Hello World!&lt;/h1&gt;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&lt;p&gt;Resize the browser window to see the effect.&lt;/p&gt;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&lt;p&gt;The columns will automatically stack on top of each other when the screen is less than 768px wide.&lt;/p&gt;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&lt;div class="row"&gt;</a:t>
            </a:r>
          </a:p>
          <a:p>
            <a:pPr lvl="0"/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    &lt;div class="col-sm-4" style="</a:t>
            </a:r>
            <a:r>
              <a:rPr lang="en-I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background-color:lavender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;"&gt;.col-sm-4&lt;/div&gt;</a:t>
            </a:r>
          </a:p>
          <a:p>
            <a:pPr lvl="0"/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    &lt;div class="col-sm-8" style="</a:t>
            </a:r>
            <a:r>
              <a:rPr lang="en-I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background-color:lavenderblush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;"&gt;.col-sm-8&lt;/div&gt;</a:t>
            </a:r>
          </a:p>
          <a:p>
            <a:pPr lvl="0"/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  &lt;/div&gt;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&lt;/div&gt;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&lt;/html&gt;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DDC20E1-0903-4AAD-83A9-18498DFF45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230" b="19870"/>
          <a:stretch/>
        </p:blipFill>
        <p:spPr>
          <a:xfrm>
            <a:off x="0" y="5082596"/>
            <a:ext cx="12192000" cy="158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1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63213F-6FE0-40F5-83FF-B22666A7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37397"/>
          </a:xfrm>
        </p:spPr>
        <p:txBody>
          <a:bodyPr/>
          <a:lstStyle/>
          <a:p>
            <a:r>
              <a:rPr lang="en-IN" dirty="0">
                <a:latin typeface="Bookman Old Style" panose="02050604050505020204" pitchFamily="18" charset="0"/>
              </a:rPr>
              <a:t>What is Bootstrap?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62D540D-716E-465A-AE86-A23A68498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69" y="1751949"/>
            <a:ext cx="11394831" cy="468402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Bookman Old Style" panose="02050604050505020204" pitchFamily="18" charset="0"/>
              </a:rPr>
              <a:t>  Bootstrap is a free </a:t>
            </a:r>
            <a:r>
              <a:rPr lang="en-US" sz="2200" b="1" dirty="0">
                <a:latin typeface="Bookman Old Style" panose="02050604050505020204" pitchFamily="18" charset="0"/>
              </a:rPr>
              <a:t>front-end framework</a:t>
            </a:r>
            <a:r>
              <a:rPr lang="en-US" sz="2200" dirty="0">
                <a:latin typeface="Bookman Old Style" panose="02050604050505020204" pitchFamily="18" charset="0"/>
              </a:rPr>
              <a:t> for faster and easier web development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Bookman Old Style" panose="02050604050505020204" pitchFamily="18" charset="0"/>
              </a:rPr>
              <a:t>  Bootstrap includes HTML and CSS based design templates for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Bookman Old Style" panose="02050604050505020204" pitchFamily="18" charset="0"/>
              </a:rPr>
              <a:t> </a:t>
            </a:r>
            <a:r>
              <a:rPr lang="en-US" sz="2200" dirty="0" smtClean="0">
                <a:latin typeface="Bookman Old Style" panose="02050604050505020204" pitchFamily="18" charset="0"/>
              </a:rPr>
              <a:t>   </a:t>
            </a:r>
            <a:r>
              <a:rPr lang="en-US" dirty="0" smtClean="0">
                <a:latin typeface="Bookman Old Style" panose="02050604050505020204" pitchFamily="18" charset="0"/>
              </a:rPr>
              <a:t>typography</a:t>
            </a:r>
            <a:r>
              <a:rPr lang="en-US" dirty="0">
                <a:latin typeface="Bookman Old Style" panose="02050604050505020204" pitchFamily="18" charset="0"/>
              </a:rPr>
              <a:t>, forms, buttons, tables,  navigation, modals, image carousels and many other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Bookman Old Style" panose="02050604050505020204" pitchFamily="18" charset="0"/>
              </a:rPr>
              <a:t>  </a:t>
            </a:r>
            <a:r>
              <a:rPr lang="en-US" dirty="0" smtClean="0">
                <a:latin typeface="Bookman Old Style" panose="02050604050505020204" pitchFamily="18" charset="0"/>
              </a:rPr>
              <a:t>    optional </a:t>
            </a:r>
            <a:r>
              <a:rPr lang="en-US" dirty="0">
                <a:latin typeface="Bookman Old Style" panose="02050604050505020204" pitchFamily="18" charset="0"/>
              </a:rPr>
              <a:t>JavaScript plugins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Bookman Old Style" panose="02050604050505020204" pitchFamily="18" charset="0"/>
              </a:rPr>
              <a:t>  Bootstrap also gives you the ability to easily create responsive designs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b="1" dirty="0" smtClean="0">
                <a:latin typeface="Bookman Old Style" panose="02050604050505020204" pitchFamily="18" charset="0"/>
              </a:rPr>
              <a:t>Responsive </a:t>
            </a:r>
            <a:r>
              <a:rPr lang="en-US" sz="2200" b="1" dirty="0">
                <a:latin typeface="Bookman Old Style" panose="02050604050505020204" pitchFamily="18" charset="0"/>
              </a:rPr>
              <a:t>web design </a:t>
            </a:r>
            <a:r>
              <a:rPr lang="en-US" sz="2200" dirty="0">
                <a:latin typeface="Bookman Old Style" panose="02050604050505020204" pitchFamily="18" charset="0"/>
              </a:rPr>
              <a:t>is about creating web sites which automatically adjust themselves </a:t>
            </a:r>
            <a:r>
              <a:rPr lang="en-US" sz="2200" u="sng" dirty="0">
                <a:latin typeface="Bookman Old Style" panose="02050604050505020204" pitchFamily="18" charset="0"/>
              </a:rPr>
              <a:t>to look good on all devices</a:t>
            </a:r>
            <a:r>
              <a:rPr lang="en-US" sz="2200" dirty="0">
                <a:latin typeface="Bookman Old Style" panose="02050604050505020204" pitchFamily="18" charset="0"/>
              </a:rPr>
              <a:t>, from small phones to large desktops.</a:t>
            </a:r>
            <a:endParaRPr lang="en-IN" sz="22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91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63213F-6FE0-40F5-83FF-B22666A7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7898" y="188949"/>
            <a:ext cx="2593075" cy="583409"/>
          </a:xfrm>
        </p:spPr>
        <p:txBody>
          <a:bodyPr>
            <a:noAutofit/>
          </a:bodyPr>
          <a:lstStyle/>
          <a:p>
            <a:r>
              <a:rPr lang="en-US" sz="4000" dirty="0">
                <a:latin typeface="Bookman Old Style" panose="02050604050505020204" pitchFamily="18" charset="0"/>
              </a:rPr>
              <a:t>Examples</a:t>
            </a:r>
            <a:endParaRPr lang="en-IN" sz="4000" dirty="0">
              <a:latin typeface="Bookman Old Style" panose="0205060405050502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3AC2666-7BDA-4E66-8E2C-D7A4751D9AA0}"/>
              </a:ext>
            </a:extLst>
          </p:cNvPr>
          <p:cNvSpPr txBox="1"/>
          <p:nvPr/>
        </p:nvSpPr>
        <p:spPr>
          <a:xfrm>
            <a:off x="213061" y="188949"/>
            <a:ext cx="9244838" cy="529375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&lt;html lang="</a:t>
            </a:r>
            <a:r>
              <a:rPr lang="en-IN" sz="1300" dirty="0" err="1">
                <a:solidFill>
                  <a:prstClr val="black"/>
                </a:solidFill>
                <a:latin typeface="Consolas" panose="020B0609020204030204" pitchFamily="49" charset="0"/>
              </a:rPr>
              <a:t>en</a:t>
            </a:r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"&gt;</a:t>
            </a:r>
          </a:p>
          <a:p>
            <a:pPr lvl="0"/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&lt;head&gt;</a:t>
            </a:r>
          </a:p>
          <a:p>
            <a:pPr lvl="0"/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  &lt;title&gt;Bootstrap Example&lt;/title&gt;</a:t>
            </a:r>
          </a:p>
          <a:p>
            <a:pPr lvl="0"/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  &lt;meta charset="utf-8"&gt;</a:t>
            </a:r>
          </a:p>
          <a:p>
            <a:pPr lvl="0"/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  &lt;meta name="viewport" content="width=device-width, initial-scale=1"&gt;</a:t>
            </a:r>
          </a:p>
          <a:p>
            <a:pPr lvl="0"/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  &lt;link </a:t>
            </a:r>
            <a:r>
              <a:rPr lang="en-IN" sz="1300" dirty="0" err="1">
                <a:solidFill>
                  <a:prstClr val="black"/>
                </a:solidFill>
                <a:latin typeface="Consolas" panose="020B0609020204030204" pitchFamily="49" charset="0"/>
              </a:rPr>
              <a:t>rel</a:t>
            </a:r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="stylesheet" </a:t>
            </a:r>
            <a:r>
              <a:rPr lang="en-IN" sz="1300" dirty="0" err="1">
                <a:solidFill>
                  <a:prstClr val="black"/>
                </a:solidFill>
                <a:latin typeface="Consolas" panose="020B0609020204030204" pitchFamily="49" charset="0"/>
              </a:rPr>
              <a:t>href</a:t>
            </a:r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="https://maxcdn.bootstrapcdn.com/bootstrap/3.4.1/</a:t>
            </a:r>
            <a:r>
              <a:rPr lang="en-IN" sz="1300" dirty="0" err="1">
                <a:solidFill>
                  <a:prstClr val="black"/>
                </a:solidFill>
                <a:latin typeface="Consolas" panose="020B0609020204030204" pitchFamily="49" charset="0"/>
              </a:rPr>
              <a:t>css</a:t>
            </a:r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/bootstrap.min.css"&gt;</a:t>
            </a:r>
          </a:p>
          <a:p>
            <a:pPr lvl="0"/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  &lt;script </a:t>
            </a:r>
            <a:r>
              <a:rPr lang="en-IN" sz="1300" dirty="0" err="1">
                <a:solidFill>
                  <a:prstClr val="black"/>
                </a:solidFill>
                <a:latin typeface="Consolas" panose="020B0609020204030204" pitchFamily="49" charset="0"/>
              </a:rPr>
              <a:t>src</a:t>
            </a:r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="https://ajax.googleapis.com/ajax/libs/</a:t>
            </a:r>
            <a:r>
              <a:rPr lang="en-IN" sz="1300" dirty="0" err="1">
                <a:solidFill>
                  <a:prstClr val="black"/>
                </a:solidFill>
                <a:latin typeface="Consolas" panose="020B0609020204030204" pitchFamily="49" charset="0"/>
              </a:rPr>
              <a:t>jquery</a:t>
            </a:r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/3.5.1/jquery.min.js"&gt;&lt;/script&gt;</a:t>
            </a:r>
          </a:p>
          <a:p>
            <a:pPr lvl="0"/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  &lt;script </a:t>
            </a:r>
            <a:r>
              <a:rPr lang="en-IN" sz="1300" dirty="0" err="1">
                <a:solidFill>
                  <a:prstClr val="black"/>
                </a:solidFill>
                <a:latin typeface="Consolas" panose="020B0609020204030204" pitchFamily="49" charset="0"/>
              </a:rPr>
              <a:t>src</a:t>
            </a:r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="https://maxcdn.bootstrapcdn.com/bootstrap/3.4.1/</a:t>
            </a:r>
            <a:r>
              <a:rPr lang="en-IN" sz="1300" dirty="0" err="1">
                <a:solidFill>
                  <a:prstClr val="black"/>
                </a:solidFill>
                <a:latin typeface="Consolas" panose="020B0609020204030204" pitchFamily="49" charset="0"/>
              </a:rPr>
              <a:t>js</a:t>
            </a:r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/bootstrap.min.js"&gt;&lt;/script&gt;</a:t>
            </a:r>
          </a:p>
          <a:p>
            <a:pPr lvl="0"/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&lt;/head&gt;</a:t>
            </a:r>
          </a:p>
          <a:p>
            <a:pPr lvl="0"/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lang="en-IN" sz="13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&lt;div class="container-fluid"&gt;</a:t>
            </a:r>
          </a:p>
          <a:p>
            <a:pPr lvl="0"/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  &lt;h1&gt;Hello World!&lt;/h1&gt;</a:t>
            </a:r>
          </a:p>
          <a:p>
            <a:pPr lvl="0"/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  &lt;p&gt;Resize the browser window to see the effect.&lt;/p&gt;</a:t>
            </a:r>
          </a:p>
          <a:p>
            <a:pPr lvl="0"/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  &lt;p&gt;The columns will automatically stack on top of each other when the screen is less than 768px wide.&lt;/p&gt;</a:t>
            </a:r>
          </a:p>
          <a:p>
            <a:pPr lvl="0"/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IN" sz="1300" dirty="0">
                <a:solidFill>
                  <a:srgbClr val="FF0000"/>
                </a:solidFill>
                <a:latin typeface="Consolas" panose="020B0609020204030204" pitchFamily="49" charset="0"/>
              </a:rPr>
              <a:t>&lt;div class="row"&gt;</a:t>
            </a:r>
          </a:p>
          <a:p>
            <a:pPr lvl="0"/>
            <a:r>
              <a:rPr lang="en-IN" sz="1300" dirty="0">
                <a:solidFill>
                  <a:srgbClr val="FF0000"/>
                </a:solidFill>
                <a:latin typeface="Consolas" panose="020B0609020204030204" pitchFamily="49" charset="0"/>
              </a:rPr>
              <a:t>    &lt;div class="col-sm-4" style="</a:t>
            </a:r>
            <a:r>
              <a:rPr lang="en-IN" sz="1300" dirty="0" err="1">
                <a:solidFill>
                  <a:srgbClr val="FF0000"/>
                </a:solidFill>
                <a:latin typeface="Consolas" panose="020B0609020204030204" pitchFamily="49" charset="0"/>
              </a:rPr>
              <a:t>background-color:lavender</a:t>
            </a:r>
            <a:r>
              <a:rPr lang="en-IN" sz="1300" dirty="0">
                <a:solidFill>
                  <a:srgbClr val="FF0000"/>
                </a:solidFill>
                <a:latin typeface="Consolas" panose="020B0609020204030204" pitchFamily="49" charset="0"/>
              </a:rPr>
              <a:t>;"&gt;.col-sm-4&lt;/div&gt;</a:t>
            </a:r>
          </a:p>
          <a:p>
            <a:pPr lvl="0"/>
            <a:r>
              <a:rPr lang="en-IN" sz="1300" dirty="0">
                <a:solidFill>
                  <a:srgbClr val="FF0000"/>
                </a:solidFill>
                <a:latin typeface="Consolas" panose="020B0609020204030204" pitchFamily="49" charset="0"/>
              </a:rPr>
              <a:t>    &lt;div class="col-sm-8" style="</a:t>
            </a:r>
            <a:r>
              <a:rPr lang="en-IN" sz="1300" dirty="0" err="1">
                <a:solidFill>
                  <a:srgbClr val="FF0000"/>
                </a:solidFill>
                <a:latin typeface="Consolas" panose="020B0609020204030204" pitchFamily="49" charset="0"/>
              </a:rPr>
              <a:t>background-color:lavenderblush</a:t>
            </a:r>
            <a:r>
              <a:rPr lang="en-IN" sz="1300" dirty="0">
                <a:solidFill>
                  <a:srgbClr val="FF0000"/>
                </a:solidFill>
                <a:latin typeface="Consolas" panose="020B0609020204030204" pitchFamily="49" charset="0"/>
              </a:rPr>
              <a:t>;"&gt;.col-sm-8&lt;/div&gt;</a:t>
            </a:r>
          </a:p>
          <a:p>
            <a:pPr lvl="0"/>
            <a:r>
              <a:rPr lang="en-IN" sz="1300" dirty="0">
                <a:solidFill>
                  <a:srgbClr val="FF0000"/>
                </a:solidFill>
                <a:latin typeface="Consolas" panose="020B0609020204030204" pitchFamily="49" charset="0"/>
              </a:rPr>
              <a:t>  &lt;/div&gt;</a:t>
            </a:r>
          </a:p>
          <a:p>
            <a:pPr lvl="0"/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&lt;/div&gt;</a:t>
            </a:r>
          </a:p>
          <a:p>
            <a:pPr lvl="0"/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</a:p>
          <a:p>
            <a:pPr lvl="0"/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&lt;/html&gt;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43032D8-FCC2-4AC7-B102-1D559C1AC5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32" t="60841" r="13641" b="15210"/>
          <a:stretch/>
        </p:blipFill>
        <p:spPr>
          <a:xfrm>
            <a:off x="4601917" y="4582204"/>
            <a:ext cx="7590083" cy="227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2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05CD340B-14D7-4E5D-91FF-79B92103B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latin typeface="Bookman Old Style" panose="02050604050505020204" pitchFamily="18" charset="0"/>
              </a:rPr>
              <a:t>Bootstrap Button</a:t>
            </a:r>
            <a:endParaRPr lang="en-IN" sz="6600" dirty="0">
              <a:latin typeface="Bookman Old Style" panose="020506040505050202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1D9264D-83F2-421A-B968-04679EBD61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0967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63213F-6FE0-40F5-83FF-B22666A7B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okman Old Style" panose="02050604050505020204" pitchFamily="18" charset="0"/>
              </a:rPr>
              <a:t>Bootstrap Buttons</a:t>
            </a:r>
            <a:endParaRPr lang="en-IN" dirty="0"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62D540D-716E-465A-AE86-A23A68498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627" y="1845734"/>
            <a:ext cx="6305266" cy="442171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Bookman Old Style" panose="02050604050505020204" pitchFamily="18" charset="0"/>
              </a:rPr>
              <a:t>Bootstrap provides different styles of buttons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latin typeface="Bookman Old Style" panose="020506040505050202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Bookman Old Style" panose="02050604050505020204" pitchFamily="18" charset="0"/>
              </a:rPr>
              <a:t>To </a:t>
            </a:r>
            <a:r>
              <a:rPr lang="en-US" dirty="0">
                <a:latin typeface="Bookman Old Style" panose="02050604050505020204" pitchFamily="18" charset="0"/>
              </a:rPr>
              <a:t>achieve the button styles above, Bootstrap has the following classes</a:t>
            </a:r>
            <a:r>
              <a:rPr lang="en-US" dirty="0" smtClean="0">
                <a:latin typeface="Bookman Old Style" panose="02050604050505020204" pitchFamily="18" charset="0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Bookman Old Style" panose="02050604050505020204" pitchFamily="18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Bookman Old Style" panose="02050604050505020204" pitchFamily="18" charset="0"/>
              </a:rPr>
              <a:t>.</a:t>
            </a:r>
            <a:r>
              <a:rPr lang="en-US" b="1" dirty="0" err="1">
                <a:solidFill>
                  <a:srgbClr val="00B050"/>
                </a:solidFill>
                <a:latin typeface="Bookman Old Style" panose="02050604050505020204" pitchFamily="18" charset="0"/>
              </a:rPr>
              <a:t>btn</a:t>
            </a:r>
            <a:endParaRPr lang="en-US" b="1" dirty="0">
              <a:solidFill>
                <a:srgbClr val="00B050"/>
              </a:solidFill>
              <a:latin typeface="Bookman Old Style" panose="02050604050505020204" pitchFamily="18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.</a:t>
            </a:r>
            <a:r>
              <a:rPr lang="en-US" b="1" dirty="0" err="1">
                <a:solidFill>
                  <a:srgbClr val="00B050"/>
                </a:solidFill>
                <a:latin typeface="Bookman Old Style" panose="02050604050505020204" pitchFamily="18" charset="0"/>
              </a:rPr>
              <a:t>btn</a:t>
            </a:r>
            <a:r>
              <a:rPr lang="en-US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-default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.</a:t>
            </a:r>
            <a:r>
              <a:rPr lang="en-US" b="1" dirty="0" err="1">
                <a:solidFill>
                  <a:srgbClr val="00B050"/>
                </a:solidFill>
                <a:latin typeface="Bookman Old Style" panose="02050604050505020204" pitchFamily="18" charset="0"/>
              </a:rPr>
              <a:t>btn</a:t>
            </a:r>
            <a:r>
              <a:rPr lang="en-US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-primary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.</a:t>
            </a:r>
            <a:r>
              <a:rPr lang="en-US" b="1" dirty="0" err="1">
                <a:solidFill>
                  <a:srgbClr val="00B050"/>
                </a:solidFill>
                <a:latin typeface="Bookman Old Style" panose="02050604050505020204" pitchFamily="18" charset="0"/>
              </a:rPr>
              <a:t>btn</a:t>
            </a:r>
            <a:r>
              <a:rPr lang="en-US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-success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.</a:t>
            </a:r>
            <a:r>
              <a:rPr lang="en-US" b="1" dirty="0" err="1">
                <a:solidFill>
                  <a:srgbClr val="00B050"/>
                </a:solidFill>
                <a:latin typeface="Bookman Old Style" panose="02050604050505020204" pitchFamily="18" charset="0"/>
              </a:rPr>
              <a:t>btn</a:t>
            </a:r>
            <a:r>
              <a:rPr lang="en-US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-info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.</a:t>
            </a:r>
            <a:r>
              <a:rPr lang="en-US" b="1" dirty="0" err="1">
                <a:solidFill>
                  <a:srgbClr val="00B050"/>
                </a:solidFill>
                <a:latin typeface="Bookman Old Style" panose="02050604050505020204" pitchFamily="18" charset="0"/>
              </a:rPr>
              <a:t>btn</a:t>
            </a:r>
            <a:r>
              <a:rPr lang="en-US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-warning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.</a:t>
            </a:r>
            <a:r>
              <a:rPr lang="en-US" b="1" dirty="0" err="1">
                <a:solidFill>
                  <a:srgbClr val="00B050"/>
                </a:solidFill>
                <a:latin typeface="Bookman Old Style" panose="02050604050505020204" pitchFamily="18" charset="0"/>
              </a:rPr>
              <a:t>btn</a:t>
            </a:r>
            <a:r>
              <a:rPr lang="en-US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-danger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.</a:t>
            </a:r>
            <a:r>
              <a:rPr lang="en-US" b="1" dirty="0" err="1">
                <a:solidFill>
                  <a:srgbClr val="00B050"/>
                </a:solidFill>
                <a:latin typeface="Bookman Old Style" panose="02050604050505020204" pitchFamily="18" charset="0"/>
              </a:rPr>
              <a:t>btn</a:t>
            </a:r>
            <a:r>
              <a:rPr lang="en-US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-link</a:t>
            </a:r>
            <a:endParaRPr lang="en-IN" b="1" dirty="0">
              <a:solidFill>
                <a:srgbClr val="00B050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CB78474-731C-478C-941E-68BFFA86FD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46" t="41294" r="42986" b="51975"/>
          <a:stretch/>
        </p:blipFill>
        <p:spPr>
          <a:xfrm>
            <a:off x="4011080" y="5108866"/>
            <a:ext cx="7943432" cy="7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9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63213F-6FE0-40F5-83FF-B22666A7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8776"/>
            <a:ext cx="6632812" cy="579699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Bookman Old Style" panose="02050604050505020204" pitchFamily="18" charset="0"/>
              </a:rPr>
              <a:t>Bootstrap Buttons</a:t>
            </a:r>
            <a:endParaRPr lang="en-IN" dirty="0">
              <a:latin typeface="Bookman Old Style" panose="0205060405050502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55329A2-E278-4EF7-95F1-9667B45E421E}"/>
              </a:ext>
            </a:extLst>
          </p:cNvPr>
          <p:cNvSpPr txBox="1"/>
          <p:nvPr/>
        </p:nvSpPr>
        <p:spPr>
          <a:xfrm>
            <a:off x="-2" y="546574"/>
            <a:ext cx="10249469" cy="632480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1500" dirty="0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lang="en-IN" sz="1500" dirty="0">
                <a:solidFill>
                  <a:prstClr val="black"/>
                </a:solidFill>
                <a:latin typeface="Consolas" panose="020B0609020204030204" pitchFamily="49" charset="0"/>
              </a:rPr>
              <a:t>&lt;html lang="</a:t>
            </a:r>
            <a:r>
              <a:rPr lang="en-IN" sz="1500" dirty="0" err="1">
                <a:solidFill>
                  <a:prstClr val="black"/>
                </a:solidFill>
                <a:latin typeface="Consolas" panose="020B0609020204030204" pitchFamily="49" charset="0"/>
              </a:rPr>
              <a:t>en</a:t>
            </a:r>
            <a:r>
              <a:rPr lang="en-IN" sz="1500" dirty="0">
                <a:solidFill>
                  <a:prstClr val="black"/>
                </a:solidFill>
                <a:latin typeface="Consolas" panose="020B0609020204030204" pitchFamily="49" charset="0"/>
              </a:rPr>
              <a:t>"&gt;</a:t>
            </a:r>
          </a:p>
          <a:p>
            <a:pPr lvl="0"/>
            <a:r>
              <a:rPr lang="en-IN" sz="1500" dirty="0">
                <a:solidFill>
                  <a:prstClr val="black"/>
                </a:solidFill>
                <a:latin typeface="Consolas" panose="020B0609020204030204" pitchFamily="49" charset="0"/>
              </a:rPr>
              <a:t>&lt;head&gt;</a:t>
            </a:r>
          </a:p>
          <a:p>
            <a:pPr lvl="0"/>
            <a:r>
              <a:rPr lang="en-IN" sz="1500" dirty="0">
                <a:solidFill>
                  <a:prstClr val="black"/>
                </a:solidFill>
                <a:latin typeface="Consolas" panose="020B0609020204030204" pitchFamily="49" charset="0"/>
              </a:rPr>
              <a:t>  &lt;title&gt;Bootstrap Example&lt;/title&gt;</a:t>
            </a:r>
          </a:p>
          <a:p>
            <a:pPr lvl="0"/>
            <a:r>
              <a:rPr lang="en-IN" sz="1500" dirty="0">
                <a:solidFill>
                  <a:prstClr val="black"/>
                </a:solidFill>
                <a:latin typeface="Consolas" panose="020B0609020204030204" pitchFamily="49" charset="0"/>
              </a:rPr>
              <a:t>  &lt;meta charset="utf-8"&gt;</a:t>
            </a:r>
          </a:p>
          <a:p>
            <a:pPr lvl="0"/>
            <a:r>
              <a:rPr lang="en-IN" sz="1500" dirty="0">
                <a:solidFill>
                  <a:prstClr val="black"/>
                </a:solidFill>
                <a:latin typeface="Consolas" panose="020B0609020204030204" pitchFamily="49" charset="0"/>
              </a:rPr>
              <a:t>  &lt;meta name="viewport" content="width=device-width, initial-scale=1"&gt;</a:t>
            </a:r>
          </a:p>
          <a:p>
            <a:pPr lvl="0"/>
            <a:r>
              <a:rPr lang="en-IN" sz="1500" dirty="0">
                <a:solidFill>
                  <a:prstClr val="black"/>
                </a:solidFill>
                <a:latin typeface="Consolas" panose="020B0609020204030204" pitchFamily="49" charset="0"/>
              </a:rPr>
              <a:t>  &lt;link </a:t>
            </a:r>
            <a:r>
              <a:rPr lang="en-IN" sz="1500" dirty="0" err="1">
                <a:solidFill>
                  <a:prstClr val="black"/>
                </a:solidFill>
                <a:latin typeface="Consolas" panose="020B0609020204030204" pitchFamily="49" charset="0"/>
              </a:rPr>
              <a:t>rel</a:t>
            </a:r>
            <a:r>
              <a:rPr lang="en-IN" sz="1500" dirty="0">
                <a:solidFill>
                  <a:prstClr val="black"/>
                </a:solidFill>
                <a:latin typeface="Consolas" panose="020B0609020204030204" pitchFamily="49" charset="0"/>
              </a:rPr>
              <a:t>="stylesheet" </a:t>
            </a:r>
            <a:r>
              <a:rPr lang="en-IN" sz="1500" dirty="0" err="1">
                <a:solidFill>
                  <a:prstClr val="black"/>
                </a:solidFill>
                <a:latin typeface="Consolas" panose="020B0609020204030204" pitchFamily="49" charset="0"/>
              </a:rPr>
              <a:t>href</a:t>
            </a:r>
            <a:r>
              <a:rPr lang="en-IN" sz="1500" dirty="0">
                <a:solidFill>
                  <a:prstClr val="black"/>
                </a:solidFill>
                <a:latin typeface="Consolas" panose="020B0609020204030204" pitchFamily="49" charset="0"/>
              </a:rPr>
              <a:t>="https://maxcdn.bootstrapcdn.com/bootstrap/3.4.1/</a:t>
            </a:r>
            <a:r>
              <a:rPr lang="en-IN" sz="1500" dirty="0" err="1">
                <a:solidFill>
                  <a:prstClr val="black"/>
                </a:solidFill>
                <a:latin typeface="Consolas" panose="020B0609020204030204" pitchFamily="49" charset="0"/>
              </a:rPr>
              <a:t>css</a:t>
            </a:r>
            <a:r>
              <a:rPr lang="en-IN" sz="1500" dirty="0">
                <a:solidFill>
                  <a:prstClr val="black"/>
                </a:solidFill>
                <a:latin typeface="Consolas" panose="020B0609020204030204" pitchFamily="49" charset="0"/>
              </a:rPr>
              <a:t>/bootstrap.min.css"&gt;</a:t>
            </a:r>
          </a:p>
          <a:p>
            <a:pPr lvl="0"/>
            <a:r>
              <a:rPr lang="en-IN" sz="1500" dirty="0">
                <a:solidFill>
                  <a:prstClr val="black"/>
                </a:solidFill>
                <a:latin typeface="Consolas" panose="020B0609020204030204" pitchFamily="49" charset="0"/>
              </a:rPr>
              <a:t>  &lt;script </a:t>
            </a:r>
            <a:r>
              <a:rPr lang="en-IN" sz="1500" dirty="0" err="1">
                <a:solidFill>
                  <a:prstClr val="black"/>
                </a:solidFill>
                <a:latin typeface="Consolas" panose="020B0609020204030204" pitchFamily="49" charset="0"/>
              </a:rPr>
              <a:t>src</a:t>
            </a:r>
            <a:r>
              <a:rPr lang="en-IN" sz="1500" dirty="0">
                <a:solidFill>
                  <a:prstClr val="black"/>
                </a:solidFill>
                <a:latin typeface="Consolas" panose="020B0609020204030204" pitchFamily="49" charset="0"/>
              </a:rPr>
              <a:t>="https://ajax.googleapis.com/ajax/libs/</a:t>
            </a:r>
            <a:r>
              <a:rPr lang="en-IN" sz="1500" dirty="0" err="1">
                <a:solidFill>
                  <a:prstClr val="black"/>
                </a:solidFill>
                <a:latin typeface="Consolas" panose="020B0609020204030204" pitchFamily="49" charset="0"/>
              </a:rPr>
              <a:t>jquery</a:t>
            </a:r>
            <a:r>
              <a:rPr lang="en-IN" sz="1500" dirty="0">
                <a:solidFill>
                  <a:prstClr val="black"/>
                </a:solidFill>
                <a:latin typeface="Consolas" panose="020B0609020204030204" pitchFamily="49" charset="0"/>
              </a:rPr>
              <a:t>/3.5.1/jquery.min.js"&gt;&lt;/script&gt;</a:t>
            </a:r>
          </a:p>
          <a:p>
            <a:pPr lvl="0"/>
            <a:r>
              <a:rPr lang="en-IN" sz="1500" dirty="0">
                <a:solidFill>
                  <a:prstClr val="black"/>
                </a:solidFill>
                <a:latin typeface="Consolas" panose="020B0609020204030204" pitchFamily="49" charset="0"/>
              </a:rPr>
              <a:t>  &lt;script </a:t>
            </a:r>
            <a:r>
              <a:rPr lang="en-IN" sz="1500" dirty="0" err="1">
                <a:solidFill>
                  <a:prstClr val="black"/>
                </a:solidFill>
                <a:latin typeface="Consolas" panose="020B0609020204030204" pitchFamily="49" charset="0"/>
              </a:rPr>
              <a:t>src</a:t>
            </a:r>
            <a:r>
              <a:rPr lang="en-IN" sz="1500" dirty="0">
                <a:solidFill>
                  <a:prstClr val="black"/>
                </a:solidFill>
                <a:latin typeface="Consolas" panose="020B0609020204030204" pitchFamily="49" charset="0"/>
              </a:rPr>
              <a:t>="https://maxcdn.bootstrapcdn.com/bootstrap/3.4.1/</a:t>
            </a:r>
            <a:r>
              <a:rPr lang="en-IN" sz="1500" dirty="0" err="1">
                <a:solidFill>
                  <a:prstClr val="black"/>
                </a:solidFill>
                <a:latin typeface="Consolas" panose="020B0609020204030204" pitchFamily="49" charset="0"/>
              </a:rPr>
              <a:t>js</a:t>
            </a:r>
            <a:r>
              <a:rPr lang="en-IN" sz="1500" dirty="0">
                <a:solidFill>
                  <a:prstClr val="black"/>
                </a:solidFill>
                <a:latin typeface="Consolas" panose="020B0609020204030204" pitchFamily="49" charset="0"/>
              </a:rPr>
              <a:t>/bootstrap.min.js"&gt;&lt;/script&gt;</a:t>
            </a:r>
          </a:p>
          <a:p>
            <a:pPr lvl="0"/>
            <a:r>
              <a:rPr lang="en-IN" sz="1500" dirty="0">
                <a:solidFill>
                  <a:prstClr val="black"/>
                </a:solidFill>
                <a:latin typeface="Consolas" panose="020B0609020204030204" pitchFamily="49" charset="0"/>
              </a:rPr>
              <a:t>&lt;/head&gt;</a:t>
            </a:r>
          </a:p>
          <a:p>
            <a:pPr lvl="0"/>
            <a:r>
              <a:rPr lang="en-IN" sz="1500" dirty="0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lang="en-IN" sz="15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500" dirty="0">
                <a:solidFill>
                  <a:srgbClr val="FF0000"/>
                </a:solidFill>
                <a:latin typeface="Consolas" panose="020B0609020204030204" pitchFamily="49" charset="0"/>
              </a:rPr>
              <a:t>&lt;div class="container"&gt;</a:t>
            </a:r>
          </a:p>
          <a:p>
            <a:pPr lvl="0"/>
            <a:r>
              <a:rPr lang="en-IN" sz="1500" dirty="0">
                <a:solidFill>
                  <a:srgbClr val="FF0000"/>
                </a:solidFill>
                <a:latin typeface="Consolas" panose="020B0609020204030204" pitchFamily="49" charset="0"/>
              </a:rPr>
              <a:t>  &lt;h2&gt;Button Styles&lt;/h2&gt;</a:t>
            </a:r>
          </a:p>
          <a:p>
            <a:pPr lvl="0"/>
            <a:r>
              <a:rPr lang="en-IN" sz="1500" dirty="0">
                <a:solidFill>
                  <a:srgbClr val="FF0000"/>
                </a:solidFill>
                <a:latin typeface="Consolas" panose="020B0609020204030204" pitchFamily="49" charset="0"/>
              </a:rPr>
              <a:t>  &lt;button type="button" class="</a:t>
            </a:r>
            <a:r>
              <a:rPr lang="en-IN" sz="15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N" sz="1500" dirty="0">
                <a:solidFill>
                  <a:srgbClr val="FF0000"/>
                </a:solidFill>
                <a:latin typeface="Consolas" panose="020B0609020204030204" pitchFamily="49" charset="0"/>
              </a:rPr>
              <a:t>"&gt;Basic&lt;/button&gt;</a:t>
            </a:r>
          </a:p>
          <a:p>
            <a:pPr lvl="0"/>
            <a:r>
              <a:rPr lang="en-IN" sz="1500" dirty="0">
                <a:solidFill>
                  <a:srgbClr val="FF0000"/>
                </a:solidFill>
                <a:latin typeface="Consolas" panose="020B0609020204030204" pitchFamily="49" charset="0"/>
              </a:rPr>
              <a:t>  &lt;button type="button" class="</a:t>
            </a:r>
            <a:r>
              <a:rPr lang="en-IN" sz="15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N" sz="15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N" sz="1500" b="1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btn</a:t>
            </a:r>
            <a:r>
              <a:rPr lang="en-IN" sz="1500" b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-default</a:t>
            </a:r>
            <a:r>
              <a:rPr lang="en-IN" sz="1500" dirty="0">
                <a:solidFill>
                  <a:srgbClr val="FF0000"/>
                </a:solidFill>
                <a:latin typeface="Consolas" panose="020B0609020204030204" pitchFamily="49" charset="0"/>
              </a:rPr>
              <a:t>"&gt;Default&lt;/button&gt;</a:t>
            </a:r>
          </a:p>
          <a:p>
            <a:pPr lvl="0"/>
            <a:r>
              <a:rPr lang="en-IN" sz="1500" dirty="0">
                <a:solidFill>
                  <a:srgbClr val="FF0000"/>
                </a:solidFill>
                <a:latin typeface="Consolas" panose="020B0609020204030204" pitchFamily="49" charset="0"/>
              </a:rPr>
              <a:t>  &lt;button type="button" class="</a:t>
            </a:r>
            <a:r>
              <a:rPr lang="en-IN" sz="15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N" sz="15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N" sz="1500" b="1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btn</a:t>
            </a:r>
            <a:r>
              <a:rPr lang="en-IN" sz="1500" b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-primary</a:t>
            </a:r>
            <a:r>
              <a:rPr lang="en-IN" sz="1500" dirty="0">
                <a:solidFill>
                  <a:srgbClr val="FF0000"/>
                </a:solidFill>
                <a:latin typeface="Consolas" panose="020B0609020204030204" pitchFamily="49" charset="0"/>
              </a:rPr>
              <a:t>"&gt;Primary&lt;/button&gt;</a:t>
            </a:r>
          </a:p>
          <a:p>
            <a:pPr lvl="0"/>
            <a:r>
              <a:rPr lang="en-IN" sz="1500" dirty="0">
                <a:solidFill>
                  <a:srgbClr val="FF0000"/>
                </a:solidFill>
                <a:latin typeface="Consolas" panose="020B0609020204030204" pitchFamily="49" charset="0"/>
              </a:rPr>
              <a:t>  &lt;button type="button" class="</a:t>
            </a:r>
            <a:r>
              <a:rPr lang="en-IN" sz="15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N" sz="15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N" sz="1500" b="1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btn</a:t>
            </a:r>
            <a:r>
              <a:rPr lang="en-IN" sz="1500" b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-success</a:t>
            </a:r>
            <a:r>
              <a:rPr lang="en-IN" sz="1500" dirty="0">
                <a:solidFill>
                  <a:srgbClr val="FF0000"/>
                </a:solidFill>
                <a:latin typeface="Consolas" panose="020B0609020204030204" pitchFamily="49" charset="0"/>
              </a:rPr>
              <a:t>"&gt;Success&lt;/button&gt;</a:t>
            </a:r>
          </a:p>
          <a:p>
            <a:pPr lvl="0"/>
            <a:r>
              <a:rPr lang="en-IN" sz="1500" dirty="0">
                <a:solidFill>
                  <a:srgbClr val="FF0000"/>
                </a:solidFill>
                <a:latin typeface="Consolas" panose="020B0609020204030204" pitchFamily="49" charset="0"/>
              </a:rPr>
              <a:t>  &lt;button type="button" class="</a:t>
            </a:r>
            <a:r>
              <a:rPr lang="en-IN" sz="15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N" sz="15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N" sz="1500" b="1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btn</a:t>
            </a:r>
            <a:r>
              <a:rPr lang="en-IN" sz="1500" b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-info</a:t>
            </a:r>
            <a:r>
              <a:rPr lang="en-IN" sz="1500" dirty="0">
                <a:solidFill>
                  <a:srgbClr val="FF0000"/>
                </a:solidFill>
                <a:latin typeface="Consolas" panose="020B0609020204030204" pitchFamily="49" charset="0"/>
              </a:rPr>
              <a:t>"&gt;Info&lt;/button&gt;</a:t>
            </a:r>
          </a:p>
          <a:p>
            <a:pPr lvl="0"/>
            <a:r>
              <a:rPr lang="en-IN" sz="1500" dirty="0">
                <a:solidFill>
                  <a:srgbClr val="FF0000"/>
                </a:solidFill>
                <a:latin typeface="Consolas" panose="020B0609020204030204" pitchFamily="49" charset="0"/>
              </a:rPr>
              <a:t>  &lt;button type="button" class="</a:t>
            </a:r>
            <a:r>
              <a:rPr lang="en-IN" sz="15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N" sz="15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N" sz="1500" b="1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btn</a:t>
            </a:r>
            <a:r>
              <a:rPr lang="en-IN" sz="1500" b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-warning</a:t>
            </a:r>
            <a:r>
              <a:rPr lang="en-IN" sz="1500" dirty="0">
                <a:solidFill>
                  <a:srgbClr val="FF0000"/>
                </a:solidFill>
                <a:latin typeface="Consolas" panose="020B0609020204030204" pitchFamily="49" charset="0"/>
              </a:rPr>
              <a:t>"&gt;Warning&lt;/button&gt;</a:t>
            </a:r>
          </a:p>
          <a:p>
            <a:pPr lvl="0"/>
            <a:r>
              <a:rPr lang="en-IN" sz="1500" dirty="0">
                <a:solidFill>
                  <a:srgbClr val="FF0000"/>
                </a:solidFill>
                <a:latin typeface="Consolas" panose="020B0609020204030204" pitchFamily="49" charset="0"/>
              </a:rPr>
              <a:t>  &lt;button type="button" class="</a:t>
            </a:r>
            <a:r>
              <a:rPr lang="en-IN" sz="15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N" sz="15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N" sz="1500" b="1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btn</a:t>
            </a:r>
            <a:r>
              <a:rPr lang="en-IN" sz="1500" b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-danger</a:t>
            </a:r>
            <a:r>
              <a:rPr lang="en-IN" sz="1500" dirty="0">
                <a:solidFill>
                  <a:srgbClr val="FF0000"/>
                </a:solidFill>
                <a:latin typeface="Consolas" panose="020B0609020204030204" pitchFamily="49" charset="0"/>
              </a:rPr>
              <a:t>"&gt;Danger&lt;/button&gt;</a:t>
            </a:r>
          </a:p>
          <a:p>
            <a:pPr lvl="0"/>
            <a:r>
              <a:rPr lang="en-IN" sz="1500" dirty="0">
                <a:solidFill>
                  <a:srgbClr val="FF0000"/>
                </a:solidFill>
                <a:latin typeface="Consolas" panose="020B0609020204030204" pitchFamily="49" charset="0"/>
              </a:rPr>
              <a:t>  &lt;button type="button" class="</a:t>
            </a:r>
            <a:r>
              <a:rPr lang="en-IN" sz="15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N" sz="15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N" sz="1500" b="1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btn</a:t>
            </a:r>
            <a:r>
              <a:rPr lang="en-IN" sz="1500" b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-link</a:t>
            </a:r>
            <a:r>
              <a:rPr lang="en-IN" sz="1500" dirty="0">
                <a:solidFill>
                  <a:srgbClr val="FF0000"/>
                </a:solidFill>
                <a:latin typeface="Consolas" panose="020B0609020204030204" pitchFamily="49" charset="0"/>
              </a:rPr>
              <a:t>"&gt;Link&lt;/button&gt;      </a:t>
            </a:r>
          </a:p>
          <a:p>
            <a:pPr lvl="0"/>
            <a:r>
              <a:rPr lang="en-IN" sz="1500" dirty="0">
                <a:solidFill>
                  <a:srgbClr val="FF0000"/>
                </a:solidFill>
                <a:latin typeface="Consolas" panose="020B0609020204030204" pitchFamily="49" charset="0"/>
              </a:rPr>
              <a:t>&lt;/div&gt;</a:t>
            </a:r>
          </a:p>
          <a:p>
            <a:pPr lvl="0"/>
            <a:endParaRPr lang="en-IN" sz="15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500" dirty="0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lang="en-IN" sz="1500" dirty="0">
                <a:solidFill>
                  <a:prstClr val="black"/>
                </a:solidFill>
                <a:latin typeface="Consolas" panose="020B0609020204030204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91774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63213F-6FE0-40F5-83FF-B22666A7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8776"/>
            <a:ext cx="6632812" cy="579699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Bookman Old Style" panose="02050604050505020204" pitchFamily="18" charset="0"/>
              </a:rPr>
              <a:t>Bootstrap Buttons</a:t>
            </a:r>
            <a:endParaRPr lang="en-IN" dirty="0">
              <a:latin typeface="Bookman Old Style" panose="0205060405050502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55329A2-E278-4EF7-95F1-9667B45E421E}"/>
              </a:ext>
            </a:extLst>
          </p:cNvPr>
          <p:cNvSpPr txBox="1"/>
          <p:nvPr/>
        </p:nvSpPr>
        <p:spPr>
          <a:xfrm>
            <a:off x="-2" y="546574"/>
            <a:ext cx="10249469" cy="632480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1500" dirty="0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lang="en-IN" sz="1500" dirty="0">
                <a:solidFill>
                  <a:prstClr val="black"/>
                </a:solidFill>
                <a:latin typeface="Consolas" panose="020B0609020204030204" pitchFamily="49" charset="0"/>
              </a:rPr>
              <a:t>&lt;html lang="</a:t>
            </a:r>
            <a:r>
              <a:rPr lang="en-IN" sz="1500" dirty="0" err="1">
                <a:solidFill>
                  <a:prstClr val="black"/>
                </a:solidFill>
                <a:latin typeface="Consolas" panose="020B0609020204030204" pitchFamily="49" charset="0"/>
              </a:rPr>
              <a:t>en</a:t>
            </a:r>
            <a:r>
              <a:rPr lang="en-IN" sz="1500" dirty="0">
                <a:solidFill>
                  <a:prstClr val="black"/>
                </a:solidFill>
                <a:latin typeface="Consolas" panose="020B0609020204030204" pitchFamily="49" charset="0"/>
              </a:rPr>
              <a:t>"&gt;</a:t>
            </a:r>
          </a:p>
          <a:p>
            <a:pPr lvl="0"/>
            <a:r>
              <a:rPr lang="en-IN" sz="1500" dirty="0">
                <a:solidFill>
                  <a:prstClr val="black"/>
                </a:solidFill>
                <a:latin typeface="Consolas" panose="020B0609020204030204" pitchFamily="49" charset="0"/>
              </a:rPr>
              <a:t>&lt;head&gt;</a:t>
            </a:r>
          </a:p>
          <a:p>
            <a:pPr lvl="0"/>
            <a:r>
              <a:rPr lang="en-IN" sz="1500" dirty="0">
                <a:solidFill>
                  <a:prstClr val="black"/>
                </a:solidFill>
                <a:latin typeface="Consolas" panose="020B0609020204030204" pitchFamily="49" charset="0"/>
              </a:rPr>
              <a:t>  &lt;title&gt;Bootstrap Example&lt;/title&gt;</a:t>
            </a:r>
          </a:p>
          <a:p>
            <a:pPr lvl="0"/>
            <a:r>
              <a:rPr lang="en-IN" sz="1500" dirty="0">
                <a:solidFill>
                  <a:prstClr val="black"/>
                </a:solidFill>
                <a:latin typeface="Consolas" panose="020B0609020204030204" pitchFamily="49" charset="0"/>
              </a:rPr>
              <a:t>  &lt;meta charset="utf-8"&gt;</a:t>
            </a:r>
          </a:p>
          <a:p>
            <a:pPr lvl="0"/>
            <a:r>
              <a:rPr lang="en-IN" sz="1500" dirty="0">
                <a:solidFill>
                  <a:prstClr val="black"/>
                </a:solidFill>
                <a:latin typeface="Consolas" panose="020B0609020204030204" pitchFamily="49" charset="0"/>
              </a:rPr>
              <a:t>  &lt;meta name="viewport" content="width=device-width, initial-scale=1"&gt;</a:t>
            </a:r>
          </a:p>
          <a:p>
            <a:pPr lvl="0"/>
            <a:r>
              <a:rPr lang="en-IN" sz="1500" dirty="0">
                <a:solidFill>
                  <a:prstClr val="black"/>
                </a:solidFill>
                <a:latin typeface="Consolas" panose="020B0609020204030204" pitchFamily="49" charset="0"/>
              </a:rPr>
              <a:t>  &lt;link </a:t>
            </a:r>
            <a:r>
              <a:rPr lang="en-IN" sz="1500" dirty="0" err="1">
                <a:solidFill>
                  <a:prstClr val="black"/>
                </a:solidFill>
                <a:latin typeface="Consolas" panose="020B0609020204030204" pitchFamily="49" charset="0"/>
              </a:rPr>
              <a:t>rel</a:t>
            </a:r>
            <a:r>
              <a:rPr lang="en-IN" sz="1500" dirty="0">
                <a:solidFill>
                  <a:prstClr val="black"/>
                </a:solidFill>
                <a:latin typeface="Consolas" panose="020B0609020204030204" pitchFamily="49" charset="0"/>
              </a:rPr>
              <a:t>="stylesheet" </a:t>
            </a:r>
            <a:r>
              <a:rPr lang="en-IN" sz="1500" dirty="0" err="1">
                <a:solidFill>
                  <a:prstClr val="black"/>
                </a:solidFill>
                <a:latin typeface="Consolas" panose="020B0609020204030204" pitchFamily="49" charset="0"/>
              </a:rPr>
              <a:t>href</a:t>
            </a:r>
            <a:r>
              <a:rPr lang="en-IN" sz="1500" dirty="0">
                <a:solidFill>
                  <a:prstClr val="black"/>
                </a:solidFill>
                <a:latin typeface="Consolas" panose="020B0609020204030204" pitchFamily="49" charset="0"/>
              </a:rPr>
              <a:t>="https://maxcdn.bootstrapcdn.com/bootstrap/3.4.1/</a:t>
            </a:r>
            <a:r>
              <a:rPr lang="en-IN" sz="1500" dirty="0" err="1">
                <a:solidFill>
                  <a:prstClr val="black"/>
                </a:solidFill>
                <a:latin typeface="Consolas" panose="020B0609020204030204" pitchFamily="49" charset="0"/>
              </a:rPr>
              <a:t>css</a:t>
            </a:r>
            <a:r>
              <a:rPr lang="en-IN" sz="1500" dirty="0">
                <a:solidFill>
                  <a:prstClr val="black"/>
                </a:solidFill>
                <a:latin typeface="Consolas" panose="020B0609020204030204" pitchFamily="49" charset="0"/>
              </a:rPr>
              <a:t>/bootstrap.min.css"&gt;</a:t>
            </a:r>
          </a:p>
          <a:p>
            <a:pPr lvl="0"/>
            <a:r>
              <a:rPr lang="en-IN" sz="1500" dirty="0">
                <a:solidFill>
                  <a:prstClr val="black"/>
                </a:solidFill>
                <a:latin typeface="Consolas" panose="020B0609020204030204" pitchFamily="49" charset="0"/>
              </a:rPr>
              <a:t>  &lt;script </a:t>
            </a:r>
            <a:r>
              <a:rPr lang="en-IN" sz="1500" dirty="0" err="1">
                <a:solidFill>
                  <a:prstClr val="black"/>
                </a:solidFill>
                <a:latin typeface="Consolas" panose="020B0609020204030204" pitchFamily="49" charset="0"/>
              </a:rPr>
              <a:t>src</a:t>
            </a:r>
            <a:r>
              <a:rPr lang="en-IN" sz="1500" dirty="0">
                <a:solidFill>
                  <a:prstClr val="black"/>
                </a:solidFill>
                <a:latin typeface="Consolas" panose="020B0609020204030204" pitchFamily="49" charset="0"/>
              </a:rPr>
              <a:t>="https://ajax.googleapis.com/ajax/libs/</a:t>
            </a:r>
            <a:r>
              <a:rPr lang="en-IN" sz="1500" dirty="0" err="1">
                <a:solidFill>
                  <a:prstClr val="black"/>
                </a:solidFill>
                <a:latin typeface="Consolas" panose="020B0609020204030204" pitchFamily="49" charset="0"/>
              </a:rPr>
              <a:t>jquery</a:t>
            </a:r>
            <a:r>
              <a:rPr lang="en-IN" sz="1500" dirty="0">
                <a:solidFill>
                  <a:prstClr val="black"/>
                </a:solidFill>
                <a:latin typeface="Consolas" panose="020B0609020204030204" pitchFamily="49" charset="0"/>
              </a:rPr>
              <a:t>/3.5.1/jquery.min.js"&gt;&lt;/script&gt;</a:t>
            </a:r>
          </a:p>
          <a:p>
            <a:pPr lvl="0"/>
            <a:r>
              <a:rPr lang="en-IN" sz="1500" dirty="0">
                <a:solidFill>
                  <a:prstClr val="black"/>
                </a:solidFill>
                <a:latin typeface="Consolas" panose="020B0609020204030204" pitchFamily="49" charset="0"/>
              </a:rPr>
              <a:t>  &lt;script </a:t>
            </a:r>
            <a:r>
              <a:rPr lang="en-IN" sz="1500" dirty="0" err="1">
                <a:solidFill>
                  <a:prstClr val="black"/>
                </a:solidFill>
                <a:latin typeface="Consolas" panose="020B0609020204030204" pitchFamily="49" charset="0"/>
              </a:rPr>
              <a:t>src</a:t>
            </a:r>
            <a:r>
              <a:rPr lang="en-IN" sz="1500" dirty="0">
                <a:solidFill>
                  <a:prstClr val="black"/>
                </a:solidFill>
                <a:latin typeface="Consolas" panose="020B0609020204030204" pitchFamily="49" charset="0"/>
              </a:rPr>
              <a:t>="https://maxcdn.bootstrapcdn.com/bootstrap/3.4.1/</a:t>
            </a:r>
            <a:r>
              <a:rPr lang="en-IN" sz="1500" dirty="0" err="1">
                <a:solidFill>
                  <a:prstClr val="black"/>
                </a:solidFill>
                <a:latin typeface="Consolas" panose="020B0609020204030204" pitchFamily="49" charset="0"/>
              </a:rPr>
              <a:t>js</a:t>
            </a:r>
            <a:r>
              <a:rPr lang="en-IN" sz="1500" dirty="0">
                <a:solidFill>
                  <a:prstClr val="black"/>
                </a:solidFill>
                <a:latin typeface="Consolas" panose="020B0609020204030204" pitchFamily="49" charset="0"/>
              </a:rPr>
              <a:t>/bootstrap.min.js"&gt;&lt;/script&gt;</a:t>
            </a:r>
          </a:p>
          <a:p>
            <a:pPr lvl="0"/>
            <a:r>
              <a:rPr lang="en-IN" sz="1500" dirty="0">
                <a:solidFill>
                  <a:prstClr val="black"/>
                </a:solidFill>
                <a:latin typeface="Consolas" panose="020B0609020204030204" pitchFamily="49" charset="0"/>
              </a:rPr>
              <a:t>&lt;/head&gt;</a:t>
            </a:r>
          </a:p>
          <a:p>
            <a:pPr lvl="0"/>
            <a:r>
              <a:rPr lang="en-IN" sz="1500" dirty="0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lang="en-IN" sz="15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500" dirty="0">
                <a:solidFill>
                  <a:srgbClr val="FF0000"/>
                </a:solidFill>
                <a:latin typeface="Consolas" panose="020B0609020204030204" pitchFamily="49" charset="0"/>
              </a:rPr>
              <a:t>&lt;div class="container"&gt;</a:t>
            </a:r>
          </a:p>
          <a:p>
            <a:pPr lvl="0"/>
            <a:r>
              <a:rPr lang="en-IN" sz="1500" dirty="0">
                <a:solidFill>
                  <a:srgbClr val="FF0000"/>
                </a:solidFill>
                <a:latin typeface="Consolas" panose="020B0609020204030204" pitchFamily="49" charset="0"/>
              </a:rPr>
              <a:t>  &lt;h2&gt;Button Styles&lt;/h2&gt;</a:t>
            </a:r>
          </a:p>
          <a:p>
            <a:pPr lvl="0"/>
            <a:r>
              <a:rPr lang="en-IN" sz="1500" dirty="0">
                <a:solidFill>
                  <a:srgbClr val="FF0000"/>
                </a:solidFill>
                <a:latin typeface="Consolas" panose="020B0609020204030204" pitchFamily="49" charset="0"/>
              </a:rPr>
              <a:t>  &lt;button type="button" class="</a:t>
            </a:r>
            <a:r>
              <a:rPr lang="en-IN" sz="15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N" sz="1500" dirty="0">
                <a:solidFill>
                  <a:srgbClr val="FF0000"/>
                </a:solidFill>
                <a:latin typeface="Consolas" panose="020B0609020204030204" pitchFamily="49" charset="0"/>
              </a:rPr>
              <a:t>"&gt;Basic&lt;/button&gt;</a:t>
            </a:r>
          </a:p>
          <a:p>
            <a:pPr lvl="0"/>
            <a:r>
              <a:rPr lang="en-IN" sz="1500" dirty="0">
                <a:solidFill>
                  <a:srgbClr val="FF0000"/>
                </a:solidFill>
                <a:latin typeface="Consolas" panose="020B0609020204030204" pitchFamily="49" charset="0"/>
              </a:rPr>
              <a:t>  &lt;button type="button" class="</a:t>
            </a:r>
            <a:r>
              <a:rPr lang="en-IN" sz="15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N" sz="15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N" sz="1500" b="1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btn</a:t>
            </a:r>
            <a:r>
              <a:rPr lang="en-IN" sz="1500" b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-default</a:t>
            </a:r>
            <a:r>
              <a:rPr lang="en-IN" sz="1500" dirty="0">
                <a:solidFill>
                  <a:srgbClr val="FF0000"/>
                </a:solidFill>
                <a:latin typeface="Consolas" panose="020B0609020204030204" pitchFamily="49" charset="0"/>
              </a:rPr>
              <a:t>"&gt;Default&lt;/button&gt;</a:t>
            </a:r>
          </a:p>
          <a:p>
            <a:pPr lvl="0"/>
            <a:r>
              <a:rPr lang="en-IN" sz="1500" dirty="0">
                <a:solidFill>
                  <a:srgbClr val="FF0000"/>
                </a:solidFill>
                <a:latin typeface="Consolas" panose="020B0609020204030204" pitchFamily="49" charset="0"/>
              </a:rPr>
              <a:t>  &lt;button type="button" class="</a:t>
            </a:r>
            <a:r>
              <a:rPr lang="en-IN" sz="15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N" sz="15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N" sz="1500" b="1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btn</a:t>
            </a:r>
            <a:r>
              <a:rPr lang="en-IN" sz="1500" b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-primary</a:t>
            </a:r>
            <a:r>
              <a:rPr lang="en-IN" sz="1500" dirty="0">
                <a:solidFill>
                  <a:srgbClr val="FF0000"/>
                </a:solidFill>
                <a:latin typeface="Consolas" panose="020B0609020204030204" pitchFamily="49" charset="0"/>
              </a:rPr>
              <a:t>"&gt;Primary&lt;/button&gt;</a:t>
            </a:r>
          </a:p>
          <a:p>
            <a:pPr lvl="0"/>
            <a:r>
              <a:rPr lang="en-IN" sz="1500" dirty="0">
                <a:solidFill>
                  <a:srgbClr val="FF0000"/>
                </a:solidFill>
                <a:latin typeface="Consolas" panose="020B0609020204030204" pitchFamily="49" charset="0"/>
              </a:rPr>
              <a:t>  &lt;button type="button" class="</a:t>
            </a:r>
            <a:r>
              <a:rPr lang="en-IN" sz="15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N" sz="15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N" sz="1500" b="1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btn</a:t>
            </a:r>
            <a:r>
              <a:rPr lang="en-IN" sz="1500" b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-success</a:t>
            </a:r>
            <a:r>
              <a:rPr lang="en-IN" sz="1500" dirty="0">
                <a:solidFill>
                  <a:srgbClr val="FF0000"/>
                </a:solidFill>
                <a:latin typeface="Consolas" panose="020B0609020204030204" pitchFamily="49" charset="0"/>
              </a:rPr>
              <a:t>"&gt;Success&lt;/button&gt;</a:t>
            </a:r>
          </a:p>
          <a:p>
            <a:pPr lvl="0"/>
            <a:r>
              <a:rPr lang="en-IN" sz="1500" dirty="0">
                <a:solidFill>
                  <a:srgbClr val="FF0000"/>
                </a:solidFill>
                <a:latin typeface="Consolas" panose="020B0609020204030204" pitchFamily="49" charset="0"/>
              </a:rPr>
              <a:t>  &lt;button type="button" class="</a:t>
            </a:r>
            <a:r>
              <a:rPr lang="en-IN" sz="15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N" sz="15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N" sz="1500" b="1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btn</a:t>
            </a:r>
            <a:r>
              <a:rPr lang="en-IN" sz="1500" b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-info</a:t>
            </a:r>
            <a:r>
              <a:rPr lang="en-IN" sz="1500" dirty="0">
                <a:solidFill>
                  <a:srgbClr val="FF0000"/>
                </a:solidFill>
                <a:latin typeface="Consolas" panose="020B0609020204030204" pitchFamily="49" charset="0"/>
              </a:rPr>
              <a:t>"&gt;Info&lt;/button&gt;</a:t>
            </a:r>
          </a:p>
          <a:p>
            <a:pPr lvl="0"/>
            <a:r>
              <a:rPr lang="en-IN" sz="1500" dirty="0">
                <a:solidFill>
                  <a:srgbClr val="FF0000"/>
                </a:solidFill>
                <a:latin typeface="Consolas" panose="020B0609020204030204" pitchFamily="49" charset="0"/>
              </a:rPr>
              <a:t>  &lt;button type="button" class="</a:t>
            </a:r>
            <a:r>
              <a:rPr lang="en-IN" sz="15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N" sz="15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N" sz="1500" b="1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btn</a:t>
            </a:r>
            <a:r>
              <a:rPr lang="en-IN" sz="1500" b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-warning</a:t>
            </a:r>
            <a:r>
              <a:rPr lang="en-IN" sz="1500" dirty="0">
                <a:solidFill>
                  <a:srgbClr val="FF0000"/>
                </a:solidFill>
                <a:latin typeface="Consolas" panose="020B0609020204030204" pitchFamily="49" charset="0"/>
              </a:rPr>
              <a:t>"&gt;Warning&lt;/button&gt;</a:t>
            </a:r>
          </a:p>
          <a:p>
            <a:pPr lvl="0"/>
            <a:r>
              <a:rPr lang="en-IN" sz="1500" dirty="0">
                <a:solidFill>
                  <a:srgbClr val="FF0000"/>
                </a:solidFill>
                <a:latin typeface="Consolas" panose="020B0609020204030204" pitchFamily="49" charset="0"/>
              </a:rPr>
              <a:t>  &lt;button type="button" class="</a:t>
            </a:r>
            <a:r>
              <a:rPr lang="en-IN" sz="15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N" sz="15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N" sz="1500" b="1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btn</a:t>
            </a:r>
            <a:r>
              <a:rPr lang="en-IN" sz="1500" b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-danger</a:t>
            </a:r>
            <a:r>
              <a:rPr lang="en-IN" sz="1500" dirty="0">
                <a:solidFill>
                  <a:srgbClr val="FF0000"/>
                </a:solidFill>
                <a:latin typeface="Consolas" panose="020B0609020204030204" pitchFamily="49" charset="0"/>
              </a:rPr>
              <a:t>"&gt;Danger&lt;/button&gt;</a:t>
            </a:r>
          </a:p>
          <a:p>
            <a:pPr lvl="0"/>
            <a:r>
              <a:rPr lang="en-IN" sz="1500" dirty="0">
                <a:solidFill>
                  <a:srgbClr val="FF0000"/>
                </a:solidFill>
                <a:latin typeface="Consolas" panose="020B0609020204030204" pitchFamily="49" charset="0"/>
              </a:rPr>
              <a:t>  &lt;button type="button" class="</a:t>
            </a:r>
            <a:r>
              <a:rPr lang="en-IN" sz="15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N" sz="15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N" sz="1500" b="1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btn</a:t>
            </a:r>
            <a:r>
              <a:rPr lang="en-IN" sz="1500" b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-link</a:t>
            </a:r>
            <a:r>
              <a:rPr lang="en-IN" sz="1500" dirty="0">
                <a:solidFill>
                  <a:srgbClr val="FF0000"/>
                </a:solidFill>
                <a:latin typeface="Consolas" panose="020B0609020204030204" pitchFamily="49" charset="0"/>
              </a:rPr>
              <a:t>"&gt;Link&lt;/button&gt;      </a:t>
            </a:r>
          </a:p>
          <a:p>
            <a:pPr lvl="0"/>
            <a:r>
              <a:rPr lang="en-IN" sz="1500" dirty="0">
                <a:solidFill>
                  <a:srgbClr val="FF0000"/>
                </a:solidFill>
                <a:latin typeface="Consolas" panose="020B0609020204030204" pitchFamily="49" charset="0"/>
              </a:rPr>
              <a:t>&lt;/div&gt;</a:t>
            </a:r>
          </a:p>
          <a:p>
            <a:pPr lvl="0"/>
            <a:endParaRPr lang="en-IN" sz="15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500" dirty="0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lang="en-IN" sz="1500" dirty="0">
                <a:solidFill>
                  <a:prstClr val="black"/>
                </a:solidFill>
                <a:latin typeface="Consolas" panose="020B0609020204030204" pitchFamily="49" charset="0"/>
              </a:rPr>
              <a:t>&lt;/html&gt;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836AAAA-94A5-4485-BF96-19F2A904C0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" t="61230" r="36462" b="24142"/>
          <a:stretch/>
        </p:blipFill>
        <p:spPr>
          <a:xfrm>
            <a:off x="0" y="1842448"/>
            <a:ext cx="11434134" cy="14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34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63213F-6FE0-40F5-83FF-B22666A7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26" y="62144"/>
            <a:ext cx="5483061" cy="760816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Bookman Old Style" panose="02050604050505020204" pitchFamily="18" charset="0"/>
              </a:rPr>
              <a:t>Bootstrap Buttons</a:t>
            </a:r>
            <a:endParaRPr lang="en-IN" dirty="0"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62D540D-716E-465A-AE86-A23A68498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5223" y="1845734"/>
            <a:ext cx="3051551" cy="32914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500" dirty="0">
                <a:latin typeface="Bookman Old Style" panose="02050604050505020204" pitchFamily="18" charset="0"/>
              </a:rPr>
              <a:t>  The button classes can be used on an &lt;a&gt;, &lt;button&gt;, or &lt;input&gt; element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500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  </a:t>
            </a:r>
            <a:r>
              <a:rPr lang="en-US" sz="1500" dirty="0">
                <a:solidFill>
                  <a:schemeClr val="tx1"/>
                </a:solidFill>
                <a:latin typeface="Bookman Old Style" panose="02050604050505020204" pitchFamily="18" charset="0"/>
              </a:rPr>
              <a:t>we do not have any page to link it to, and we do not want to get a "404" message, we put # as the link in our examples. It should be a real URL to a specific page</a:t>
            </a:r>
            <a:r>
              <a:rPr lang="en-US" sz="1500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.</a:t>
            </a:r>
            <a:endParaRPr lang="en-IN" sz="1500" b="1" dirty="0">
              <a:solidFill>
                <a:srgbClr val="00B05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9A98A09-08D7-4BCD-B4ED-4A9232223FF7}"/>
              </a:ext>
            </a:extLst>
          </p:cNvPr>
          <p:cNvSpPr txBox="1"/>
          <p:nvPr/>
        </p:nvSpPr>
        <p:spPr>
          <a:xfrm>
            <a:off x="85226" y="982176"/>
            <a:ext cx="8842162" cy="415498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&lt;html lang="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en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&lt;head&gt;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&lt;title&gt;Bootstrap Example&lt;/title&gt;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&lt;meta charset="utf-8"&gt;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&lt;meta name="viewport" content="width=device-width, initial-scale=1"&gt;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&lt;link 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rel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="stylesheet" 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href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="https://maxcdn.bootstrapcdn.com/bootstrap/3.4.1/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css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/bootstrap.min.css"&gt;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&lt;script 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src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="https://ajax.googleapis.com/ajax/libs/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jquery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/3.5.1/jquery.min.js"&gt;&lt;/script&gt;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&lt;script 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src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="https://maxcdn.bootstrapcdn.com/bootstrap/3.4.1/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js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/bootstrap.min.js"&gt;&lt;/script&gt;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&lt;/head&gt;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lang="en-IN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&lt;div class="container"&gt;</a:t>
            </a:r>
          </a:p>
          <a:p>
            <a:pPr lvl="0"/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  &lt;h2&gt;Button Tags&lt;/h2&gt;</a:t>
            </a:r>
          </a:p>
          <a:p>
            <a:pPr lvl="0"/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  &lt;a </a:t>
            </a:r>
            <a:r>
              <a:rPr lang="en-I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="#" class="</a:t>
            </a:r>
            <a:r>
              <a:rPr lang="en-I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-info" role="button"&gt;Link Button&lt;/a&gt;</a:t>
            </a:r>
          </a:p>
          <a:p>
            <a:pPr lvl="0"/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  &lt;button type="button" class="</a:t>
            </a:r>
            <a:r>
              <a:rPr lang="en-I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-info"&gt;Button&lt;/button&gt;</a:t>
            </a:r>
          </a:p>
          <a:p>
            <a:pPr lvl="0"/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  &lt;input type="button" class="</a:t>
            </a:r>
            <a:r>
              <a:rPr lang="en-I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-info" value="Input Button"&gt;</a:t>
            </a:r>
          </a:p>
          <a:p>
            <a:pPr lvl="0"/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  &lt;input type="submit" class="</a:t>
            </a:r>
            <a:r>
              <a:rPr lang="en-I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-info" value="Submit Button"&gt;</a:t>
            </a:r>
          </a:p>
          <a:p>
            <a:pPr lvl="0"/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&lt;/div&gt;</a:t>
            </a:r>
          </a:p>
          <a:p>
            <a:pPr lvl="0"/>
            <a:endParaRPr lang="en-IN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151729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63213F-6FE0-40F5-83FF-B22666A7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26" y="62144"/>
            <a:ext cx="5483061" cy="760816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Bookman Old Style" panose="02050604050505020204" pitchFamily="18" charset="0"/>
              </a:rPr>
              <a:t>Bootstrap Buttons</a:t>
            </a:r>
            <a:endParaRPr lang="en-IN" dirty="0">
              <a:latin typeface="Bookman Old Style" panose="0205060405050502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9A98A09-08D7-4BCD-B4ED-4A9232223FF7}"/>
              </a:ext>
            </a:extLst>
          </p:cNvPr>
          <p:cNvSpPr txBox="1"/>
          <p:nvPr/>
        </p:nvSpPr>
        <p:spPr>
          <a:xfrm>
            <a:off x="85226" y="982176"/>
            <a:ext cx="12106774" cy="55092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&lt;html lang="</a:t>
            </a:r>
            <a:r>
              <a:rPr lang="en-IN" sz="1600" dirty="0" err="1">
                <a:solidFill>
                  <a:prstClr val="black"/>
                </a:solidFill>
                <a:latin typeface="Consolas" panose="020B0609020204030204" pitchFamily="49" charset="0"/>
              </a:rPr>
              <a:t>en</a:t>
            </a:r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"&gt;</a:t>
            </a: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&lt;head&gt;</a:t>
            </a: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  &lt;title&gt;Bootstrap Example&lt;/title&gt;</a:t>
            </a: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  &lt;meta charset="utf-8"&gt;</a:t>
            </a: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  &lt;meta name="viewport" content="width=device-width, initial-scale=1"&gt;</a:t>
            </a: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  &lt;link </a:t>
            </a:r>
            <a:r>
              <a:rPr lang="en-IN" sz="1600" dirty="0" err="1">
                <a:solidFill>
                  <a:prstClr val="black"/>
                </a:solidFill>
                <a:latin typeface="Consolas" panose="020B0609020204030204" pitchFamily="49" charset="0"/>
              </a:rPr>
              <a:t>rel</a:t>
            </a:r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="stylesheet" </a:t>
            </a:r>
            <a:r>
              <a:rPr lang="en-IN" sz="1600" dirty="0" err="1">
                <a:solidFill>
                  <a:prstClr val="black"/>
                </a:solidFill>
                <a:latin typeface="Consolas" panose="020B0609020204030204" pitchFamily="49" charset="0"/>
              </a:rPr>
              <a:t>href</a:t>
            </a:r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="https://maxcdn.bootstrapcdn.com/bootstrap/3.4.1/</a:t>
            </a:r>
            <a:r>
              <a:rPr lang="en-IN" sz="1600" dirty="0" err="1">
                <a:solidFill>
                  <a:prstClr val="black"/>
                </a:solidFill>
                <a:latin typeface="Consolas" panose="020B0609020204030204" pitchFamily="49" charset="0"/>
              </a:rPr>
              <a:t>css</a:t>
            </a:r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/bootstrap.min.css"&gt;</a:t>
            </a: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  &lt;script </a:t>
            </a:r>
            <a:r>
              <a:rPr lang="en-IN" sz="1600" dirty="0" err="1">
                <a:solidFill>
                  <a:prstClr val="black"/>
                </a:solidFill>
                <a:latin typeface="Consolas" panose="020B0609020204030204" pitchFamily="49" charset="0"/>
              </a:rPr>
              <a:t>src</a:t>
            </a:r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="https://ajax.googleapis.com/ajax/libs/</a:t>
            </a:r>
            <a:r>
              <a:rPr lang="en-IN" sz="1600" dirty="0" err="1">
                <a:solidFill>
                  <a:prstClr val="black"/>
                </a:solidFill>
                <a:latin typeface="Consolas" panose="020B0609020204030204" pitchFamily="49" charset="0"/>
              </a:rPr>
              <a:t>jquery</a:t>
            </a:r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/3.5.1/jquery.min.js"&gt;&lt;/script&gt;</a:t>
            </a: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  &lt;script </a:t>
            </a:r>
            <a:r>
              <a:rPr lang="en-IN" sz="1600" dirty="0" err="1">
                <a:solidFill>
                  <a:prstClr val="black"/>
                </a:solidFill>
                <a:latin typeface="Consolas" panose="020B0609020204030204" pitchFamily="49" charset="0"/>
              </a:rPr>
              <a:t>src</a:t>
            </a:r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="https://maxcdn.bootstrapcdn.com/bootstrap/3.4.1/</a:t>
            </a:r>
            <a:r>
              <a:rPr lang="en-IN" sz="1600" dirty="0" err="1">
                <a:solidFill>
                  <a:prstClr val="black"/>
                </a:solidFill>
                <a:latin typeface="Consolas" panose="020B0609020204030204" pitchFamily="49" charset="0"/>
              </a:rPr>
              <a:t>js</a:t>
            </a:r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/bootstrap.min.js"&gt;&lt;/script&gt;</a:t>
            </a: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&lt;/head&gt;</a:t>
            </a: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lang="en-IN" sz="16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&lt;div class="container"&gt;</a:t>
            </a:r>
          </a:p>
          <a:p>
            <a:pPr lvl="0"/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  &lt;h2&gt;Button Tags&lt;/h2&gt;</a:t>
            </a:r>
          </a:p>
          <a:p>
            <a:pPr lvl="0"/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  &lt;a </a:t>
            </a:r>
            <a:r>
              <a:rPr lang="en-IN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="#" class="</a:t>
            </a:r>
            <a:r>
              <a:rPr lang="en-IN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N" sz="1600" b="1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btn</a:t>
            </a:r>
            <a:r>
              <a:rPr lang="en-IN" sz="1600" b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-info</a:t>
            </a:r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" role="button"&gt;Link Button&lt;/a&gt;</a:t>
            </a:r>
          </a:p>
          <a:p>
            <a:pPr lvl="0"/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  &lt;button type="button" class="</a:t>
            </a:r>
            <a:r>
              <a:rPr lang="en-IN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N" sz="1600" b="1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btn</a:t>
            </a:r>
            <a:r>
              <a:rPr lang="en-IN" sz="1600" b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-info</a:t>
            </a:r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"&gt;Button&lt;/button&gt;</a:t>
            </a:r>
          </a:p>
          <a:p>
            <a:pPr lvl="0"/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  &lt;input type="button" class="</a:t>
            </a:r>
            <a:r>
              <a:rPr lang="en-IN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N" sz="1600" b="1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btn</a:t>
            </a:r>
            <a:r>
              <a:rPr lang="en-IN" sz="1600" b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-info</a:t>
            </a:r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" value="Input Button"&gt;</a:t>
            </a:r>
          </a:p>
          <a:p>
            <a:pPr lvl="0"/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  &lt;input type="submit" class="</a:t>
            </a:r>
            <a:r>
              <a:rPr lang="en-IN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N" sz="1600" b="1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btn</a:t>
            </a:r>
            <a:r>
              <a:rPr lang="en-IN" sz="1600" b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-info</a:t>
            </a:r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" value="Submit Button"&gt;</a:t>
            </a:r>
          </a:p>
          <a:p>
            <a:pPr lvl="0"/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&lt;/div&gt;</a:t>
            </a:r>
          </a:p>
          <a:p>
            <a:pPr lvl="0"/>
            <a:endParaRPr lang="en-IN" sz="16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100095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63213F-6FE0-40F5-83FF-B22666A7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26" y="62144"/>
            <a:ext cx="5483061" cy="760816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Bookman Old Style" panose="02050604050505020204" pitchFamily="18" charset="0"/>
              </a:rPr>
              <a:t>Bootstrap Buttons</a:t>
            </a:r>
            <a:endParaRPr lang="en-IN" dirty="0">
              <a:latin typeface="Bookman Old Style" panose="0205060405050502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9A98A09-08D7-4BCD-B4ED-4A9232223FF7}"/>
              </a:ext>
            </a:extLst>
          </p:cNvPr>
          <p:cNvSpPr txBox="1"/>
          <p:nvPr/>
        </p:nvSpPr>
        <p:spPr>
          <a:xfrm>
            <a:off x="85226" y="982176"/>
            <a:ext cx="12106774" cy="55092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&lt;html lang="</a:t>
            </a:r>
            <a:r>
              <a:rPr lang="en-IN" sz="1600" dirty="0" err="1">
                <a:solidFill>
                  <a:prstClr val="black"/>
                </a:solidFill>
                <a:latin typeface="Consolas" panose="020B0609020204030204" pitchFamily="49" charset="0"/>
              </a:rPr>
              <a:t>en</a:t>
            </a:r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"&gt;</a:t>
            </a: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&lt;head&gt;</a:t>
            </a: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  &lt;title&gt;Bootstrap Example&lt;/title&gt;</a:t>
            </a: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  &lt;meta charset="utf-8"&gt;</a:t>
            </a: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  &lt;meta name="viewport" content="width=device-width, initial-scale=1"&gt;</a:t>
            </a: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  &lt;link </a:t>
            </a:r>
            <a:r>
              <a:rPr lang="en-IN" sz="1600" dirty="0" err="1">
                <a:solidFill>
                  <a:prstClr val="black"/>
                </a:solidFill>
                <a:latin typeface="Consolas" panose="020B0609020204030204" pitchFamily="49" charset="0"/>
              </a:rPr>
              <a:t>rel</a:t>
            </a:r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="stylesheet" </a:t>
            </a:r>
            <a:r>
              <a:rPr lang="en-IN" sz="1600" dirty="0" err="1">
                <a:solidFill>
                  <a:prstClr val="black"/>
                </a:solidFill>
                <a:latin typeface="Consolas" panose="020B0609020204030204" pitchFamily="49" charset="0"/>
              </a:rPr>
              <a:t>href</a:t>
            </a:r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="https://maxcdn.bootstrapcdn.com/bootstrap/3.4.1/</a:t>
            </a:r>
            <a:r>
              <a:rPr lang="en-IN" sz="1600" dirty="0" err="1">
                <a:solidFill>
                  <a:prstClr val="black"/>
                </a:solidFill>
                <a:latin typeface="Consolas" panose="020B0609020204030204" pitchFamily="49" charset="0"/>
              </a:rPr>
              <a:t>css</a:t>
            </a:r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/bootstrap.min.css"&gt;</a:t>
            </a: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  &lt;script </a:t>
            </a:r>
            <a:r>
              <a:rPr lang="en-IN" sz="1600" dirty="0" err="1">
                <a:solidFill>
                  <a:prstClr val="black"/>
                </a:solidFill>
                <a:latin typeface="Consolas" panose="020B0609020204030204" pitchFamily="49" charset="0"/>
              </a:rPr>
              <a:t>src</a:t>
            </a:r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="https://ajax.googleapis.com/ajax/libs/</a:t>
            </a:r>
            <a:r>
              <a:rPr lang="en-IN" sz="1600" dirty="0" err="1">
                <a:solidFill>
                  <a:prstClr val="black"/>
                </a:solidFill>
                <a:latin typeface="Consolas" panose="020B0609020204030204" pitchFamily="49" charset="0"/>
              </a:rPr>
              <a:t>jquery</a:t>
            </a:r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/3.5.1/jquery.min.js"&gt;&lt;/script&gt;</a:t>
            </a: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  &lt;script </a:t>
            </a:r>
            <a:r>
              <a:rPr lang="en-IN" sz="1600" dirty="0" err="1">
                <a:solidFill>
                  <a:prstClr val="black"/>
                </a:solidFill>
                <a:latin typeface="Consolas" panose="020B0609020204030204" pitchFamily="49" charset="0"/>
              </a:rPr>
              <a:t>src</a:t>
            </a:r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="https://maxcdn.bootstrapcdn.com/bootstrap/3.4.1/</a:t>
            </a:r>
            <a:r>
              <a:rPr lang="en-IN" sz="1600" dirty="0" err="1">
                <a:solidFill>
                  <a:prstClr val="black"/>
                </a:solidFill>
                <a:latin typeface="Consolas" panose="020B0609020204030204" pitchFamily="49" charset="0"/>
              </a:rPr>
              <a:t>js</a:t>
            </a:r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/bootstrap.min.js"&gt;&lt;/script&gt;</a:t>
            </a: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&lt;/head&gt;</a:t>
            </a: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lang="en-IN" sz="16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&lt;div class="container"&gt;</a:t>
            </a:r>
          </a:p>
          <a:p>
            <a:pPr lvl="0"/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  &lt;h2&gt;Button Tags&lt;/h2&gt;</a:t>
            </a:r>
          </a:p>
          <a:p>
            <a:pPr lvl="0"/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  &lt;a </a:t>
            </a:r>
            <a:r>
              <a:rPr lang="en-IN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="#" class="</a:t>
            </a:r>
            <a:r>
              <a:rPr lang="en-IN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N" sz="1600" b="1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btn</a:t>
            </a:r>
            <a:r>
              <a:rPr lang="en-IN" sz="1600" b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-info</a:t>
            </a:r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" role="button"&gt;Link Button&lt;/a&gt;</a:t>
            </a:r>
          </a:p>
          <a:p>
            <a:pPr lvl="0"/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  &lt;button type="button" class="</a:t>
            </a:r>
            <a:r>
              <a:rPr lang="en-IN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N" sz="1600" b="1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btn</a:t>
            </a:r>
            <a:r>
              <a:rPr lang="en-IN" sz="1600" b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-info</a:t>
            </a:r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"&gt;Button&lt;/button&gt;</a:t>
            </a:r>
          </a:p>
          <a:p>
            <a:pPr lvl="0"/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  &lt;input type="button" class="</a:t>
            </a:r>
            <a:r>
              <a:rPr lang="en-IN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N" sz="1600" b="1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btn</a:t>
            </a:r>
            <a:r>
              <a:rPr lang="en-IN" sz="1600" b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-info</a:t>
            </a:r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" value="Input Button"&gt;</a:t>
            </a:r>
          </a:p>
          <a:p>
            <a:pPr lvl="0"/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  &lt;input type="submit" class="</a:t>
            </a:r>
            <a:r>
              <a:rPr lang="en-IN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N" sz="1600" b="1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btn</a:t>
            </a:r>
            <a:r>
              <a:rPr lang="en-IN" sz="1600" b="1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-info</a:t>
            </a:r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" value="Submit Button"&gt;</a:t>
            </a:r>
          </a:p>
          <a:p>
            <a:pPr lvl="0"/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&lt;/div&gt;</a:t>
            </a:r>
          </a:p>
          <a:p>
            <a:pPr lvl="0"/>
            <a:endParaRPr lang="en-IN" sz="16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&lt;/html&gt;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E2F0976-1FC1-478B-B975-604D938016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324" r="42764" b="25092"/>
          <a:stretch/>
        </p:blipFill>
        <p:spPr>
          <a:xfrm>
            <a:off x="186859" y="1998586"/>
            <a:ext cx="12127452" cy="173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2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63213F-6FE0-40F5-83FF-B22666A7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26" y="62144"/>
            <a:ext cx="6209042" cy="760816"/>
          </a:xfrm>
        </p:spPr>
        <p:txBody>
          <a:bodyPr>
            <a:normAutofit/>
          </a:bodyPr>
          <a:lstStyle/>
          <a:p>
            <a:r>
              <a:rPr lang="en-US" sz="3600" dirty="0"/>
              <a:t>Bootstrap Button Sizes</a:t>
            </a: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62D540D-716E-465A-AE86-A23A68498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5223" y="1845734"/>
            <a:ext cx="3051551" cy="3291426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Bookman Old Style" panose="02050604050505020204" pitchFamily="18" charset="0"/>
              </a:rPr>
              <a:t>Bootstrap provides four button sizes: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Bookman Old Style" panose="02050604050505020204" pitchFamily="18" charset="0"/>
              </a:rPr>
              <a:t>The classes that define the different sizes are: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500" dirty="0"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500" dirty="0">
                <a:latin typeface="Bookman Old Style" panose="02050604050505020204" pitchFamily="18" charset="0"/>
              </a:rPr>
              <a:t>.</a:t>
            </a:r>
            <a:r>
              <a:rPr lang="en-US" sz="1500" dirty="0" err="1">
                <a:latin typeface="Bookman Old Style" panose="02050604050505020204" pitchFamily="18" charset="0"/>
              </a:rPr>
              <a:t>btn</a:t>
            </a:r>
            <a:r>
              <a:rPr lang="en-US" sz="1500" dirty="0">
                <a:latin typeface="Bookman Old Style" panose="02050604050505020204" pitchFamily="18" charset="0"/>
              </a:rPr>
              <a:t>-lg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500" dirty="0">
                <a:latin typeface="Bookman Old Style" panose="02050604050505020204" pitchFamily="18" charset="0"/>
              </a:rPr>
              <a:t>.</a:t>
            </a:r>
            <a:r>
              <a:rPr lang="en-US" sz="1500" dirty="0" err="1">
                <a:latin typeface="Bookman Old Style" panose="02050604050505020204" pitchFamily="18" charset="0"/>
              </a:rPr>
              <a:t>btn-sm</a:t>
            </a:r>
            <a:endParaRPr lang="en-US" sz="1500" dirty="0"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500" dirty="0">
                <a:latin typeface="Bookman Old Style" panose="02050604050505020204" pitchFamily="18" charset="0"/>
              </a:rPr>
              <a:t>.</a:t>
            </a:r>
            <a:r>
              <a:rPr lang="en-US" sz="1500" dirty="0" err="1">
                <a:latin typeface="Bookman Old Style" panose="02050604050505020204" pitchFamily="18" charset="0"/>
              </a:rPr>
              <a:t>btn-xs</a:t>
            </a:r>
            <a:endParaRPr lang="en-IN" sz="1500" b="1" dirty="0">
              <a:solidFill>
                <a:srgbClr val="00B05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9A98A09-08D7-4BCD-B4ED-4A9232223FF7}"/>
              </a:ext>
            </a:extLst>
          </p:cNvPr>
          <p:cNvSpPr txBox="1"/>
          <p:nvPr/>
        </p:nvSpPr>
        <p:spPr>
          <a:xfrm>
            <a:off x="85226" y="982176"/>
            <a:ext cx="8842162" cy="415498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&lt;html lang="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en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&lt;head&gt;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&lt;title&gt;Bootstrap Example&lt;/title&gt;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&lt;meta charset="utf-8"&gt;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&lt;meta name="viewport" content="width=device-width, initial-scale=1"&gt;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&lt;link 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rel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="stylesheet" 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href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="https://maxcdn.bootstrapcdn.com/bootstrap/3.4.1/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css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/bootstrap.min.css"&gt;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&lt;script 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src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="https://ajax.googleapis.com/ajax/libs/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jquery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/3.5.1/jquery.min.js"&gt;&lt;/script&gt;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&lt;script 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src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="https://maxcdn.bootstrapcdn.com/bootstrap/3.4.1/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js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/bootstrap.min.js"&gt;&lt;/script&gt;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&lt;/head&gt;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lang="en-IN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&lt;div class="container"&gt;</a:t>
            </a:r>
          </a:p>
          <a:p>
            <a:pPr lvl="0"/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  &lt;h2&gt;Button Sizes&lt;/h2&gt;</a:t>
            </a:r>
          </a:p>
          <a:p>
            <a:pPr lvl="0"/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  &lt;button type="button" class="</a:t>
            </a:r>
            <a:r>
              <a:rPr lang="en-I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-primary </a:t>
            </a:r>
            <a:r>
              <a:rPr lang="en-I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btn-lg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"&gt;Large&lt;/button&gt;</a:t>
            </a:r>
          </a:p>
          <a:p>
            <a:pPr lvl="0"/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  &lt;button type="button" class="</a:t>
            </a:r>
            <a:r>
              <a:rPr lang="en-I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-primary"&gt;Normal&lt;/button&gt;    </a:t>
            </a:r>
          </a:p>
          <a:p>
            <a:pPr lvl="0"/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  &lt;button type="button" class="</a:t>
            </a:r>
            <a:r>
              <a:rPr lang="en-I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-primary </a:t>
            </a:r>
            <a:r>
              <a:rPr lang="en-I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btn-sm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"&gt;Small&lt;/button&gt;</a:t>
            </a:r>
          </a:p>
          <a:p>
            <a:pPr lvl="0"/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  &lt;button type="button" class="</a:t>
            </a:r>
            <a:r>
              <a:rPr lang="en-I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-primary </a:t>
            </a:r>
            <a:r>
              <a:rPr lang="en-I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btn-xs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"&gt;</a:t>
            </a:r>
            <a:r>
              <a:rPr lang="en-I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XSmall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&lt;/button&gt;</a:t>
            </a:r>
          </a:p>
          <a:p>
            <a:pPr lvl="0"/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&lt;/div&gt;</a:t>
            </a:r>
          </a:p>
          <a:p>
            <a:pPr lvl="0"/>
            <a:endParaRPr lang="en-IN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&lt;/html&gt;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0D79441-2DEE-4CC6-B04D-8371639D1E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06" b="25092"/>
          <a:stretch/>
        </p:blipFill>
        <p:spPr>
          <a:xfrm>
            <a:off x="0" y="5228947"/>
            <a:ext cx="12192000" cy="103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0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63213F-6FE0-40F5-83FF-B22666A7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26" y="62144"/>
            <a:ext cx="6209042" cy="760816"/>
          </a:xfrm>
        </p:spPr>
        <p:txBody>
          <a:bodyPr>
            <a:normAutofit/>
          </a:bodyPr>
          <a:lstStyle/>
          <a:p>
            <a:r>
              <a:rPr lang="en-US" sz="3600" dirty="0"/>
              <a:t>Bootstrap Button Sizes</a:t>
            </a:r>
            <a:endParaRPr lang="en-IN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9A98A09-08D7-4BCD-B4ED-4A9232223FF7}"/>
              </a:ext>
            </a:extLst>
          </p:cNvPr>
          <p:cNvSpPr txBox="1"/>
          <p:nvPr/>
        </p:nvSpPr>
        <p:spPr>
          <a:xfrm>
            <a:off x="85226" y="982175"/>
            <a:ext cx="10887574" cy="575542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&lt;html lang="</a:t>
            </a:r>
            <a:r>
              <a:rPr lang="en-IN" sz="1600" dirty="0" err="1">
                <a:solidFill>
                  <a:prstClr val="black"/>
                </a:solidFill>
                <a:latin typeface="Consolas" panose="020B0609020204030204" pitchFamily="49" charset="0"/>
              </a:rPr>
              <a:t>en</a:t>
            </a:r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"&gt;</a:t>
            </a: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&lt;head&gt;</a:t>
            </a: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  &lt;title&gt;Bootstrap Example&lt;/title&gt;</a:t>
            </a: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  &lt;meta charset="utf-8"&gt;</a:t>
            </a: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  &lt;meta name="viewport" content="width=device-width, initial-scale=1"&gt;</a:t>
            </a: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  &lt;link </a:t>
            </a:r>
            <a:r>
              <a:rPr lang="en-IN" sz="1600" dirty="0" err="1">
                <a:solidFill>
                  <a:prstClr val="black"/>
                </a:solidFill>
                <a:latin typeface="Consolas" panose="020B0609020204030204" pitchFamily="49" charset="0"/>
              </a:rPr>
              <a:t>rel</a:t>
            </a:r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="stylesheet" </a:t>
            </a:r>
            <a:r>
              <a:rPr lang="en-IN" sz="1600" dirty="0" err="1">
                <a:solidFill>
                  <a:prstClr val="black"/>
                </a:solidFill>
                <a:latin typeface="Consolas" panose="020B0609020204030204" pitchFamily="49" charset="0"/>
              </a:rPr>
              <a:t>href</a:t>
            </a:r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="https://maxcdn.bootstrapcdn.com/bootstrap/3.4.1/</a:t>
            </a:r>
            <a:r>
              <a:rPr lang="en-IN" sz="1600" dirty="0" err="1">
                <a:solidFill>
                  <a:prstClr val="black"/>
                </a:solidFill>
                <a:latin typeface="Consolas" panose="020B0609020204030204" pitchFamily="49" charset="0"/>
              </a:rPr>
              <a:t>css</a:t>
            </a:r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/bootstrap.min.css"&gt;</a:t>
            </a: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  &lt;script </a:t>
            </a:r>
            <a:r>
              <a:rPr lang="en-IN" sz="1600" dirty="0" err="1">
                <a:solidFill>
                  <a:prstClr val="black"/>
                </a:solidFill>
                <a:latin typeface="Consolas" panose="020B0609020204030204" pitchFamily="49" charset="0"/>
              </a:rPr>
              <a:t>src</a:t>
            </a:r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="https://ajax.googleapis.com/ajax/libs/</a:t>
            </a:r>
            <a:r>
              <a:rPr lang="en-IN" sz="1600" dirty="0" err="1">
                <a:solidFill>
                  <a:prstClr val="black"/>
                </a:solidFill>
                <a:latin typeface="Consolas" panose="020B0609020204030204" pitchFamily="49" charset="0"/>
              </a:rPr>
              <a:t>jquery</a:t>
            </a:r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/3.5.1/jquery.min.js"&gt;&lt;/script&gt;</a:t>
            </a: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  &lt;script </a:t>
            </a:r>
            <a:r>
              <a:rPr lang="en-IN" sz="1600" dirty="0" err="1">
                <a:solidFill>
                  <a:prstClr val="black"/>
                </a:solidFill>
                <a:latin typeface="Consolas" panose="020B0609020204030204" pitchFamily="49" charset="0"/>
              </a:rPr>
              <a:t>src</a:t>
            </a:r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="https://maxcdn.bootstrapcdn.com/bootstrap/3.4.1/</a:t>
            </a:r>
            <a:r>
              <a:rPr lang="en-IN" sz="1600" dirty="0" err="1">
                <a:solidFill>
                  <a:prstClr val="black"/>
                </a:solidFill>
                <a:latin typeface="Consolas" panose="020B0609020204030204" pitchFamily="49" charset="0"/>
              </a:rPr>
              <a:t>js</a:t>
            </a:r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/bootstrap.min.js"&gt;&lt;/script&gt;</a:t>
            </a: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&lt;/head&gt;</a:t>
            </a: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lang="en-IN" sz="16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&lt;div class="container"&gt;</a:t>
            </a:r>
          </a:p>
          <a:p>
            <a:pPr lvl="0"/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  &lt;h2&gt;Button Sizes&lt;/h2&gt;</a:t>
            </a:r>
          </a:p>
          <a:p>
            <a:pPr lvl="0"/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  &lt;button type="button" class="</a:t>
            </a:r>
            <a:r>
              <a:rPr lang="en-IN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-primary </a:t>
            </a:r>
            <a:r>
              <a:rPr lang="en-IN" sz="1600" b="1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btn-lg</a:t>
            </a:r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"&gt;Large&lt;/button&gt;</a:t>
            </a:r>
          </a:p>
          <a:p>
            <a:pPr lvl="0"/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  &lt;button type="button" class="</a:t>
            </a:r>
            <a:r>
              <a:rPr lang="en-IN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-primary"&gt;Normal&lt;/button&gt;    </a:t>
            </a:r>
          </a:p>
          <a:p>
            <a:pPr lvl="0"/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  &lt;button type="button" class="</a:t>
            </a:r>
            <a:r>
              <a:rPr lang="en-IN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-primary </a:t>
            </a:r>
            <a:r>
              <a:rPr lang="en-IN" sz="1600" b="1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btn-sm</a:t>
            </a:r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"&gt;Small&lt;/button&gt;</a:t>
            </a:r>
          </a:p>
          <a:p>
            <a:pPr lvl="0"/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  &lt;button type="button" class="</a:t>
            </a:r>
            <a:r>
              <a:rPr lang="en-IN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-primary </a:t>
            </a:r>
            <a:r>
              <a:rPr lang="en-IN" sz="1600" b="1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btn-xs</a:t>
            </a:r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"&gt;</a:t>
            </a:r>
            <a:r>
              <a:rPr lang="en-IN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XSmall</a:t>
            </a:r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&lt;/button&gt;</a:t>
            </a:r>
          </a:p>
          <a:p>
            <a:pPr lvl="0"/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&lt;/div&gt;</a:t>
            </a:r>
          </a:p>
          <a:p>
            <a:pPr lvl="0"/>
            <a:endParaRPr lang="en-IN" sz="16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193687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63213F-6FE0-40F5-83FF-B22666A7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143612"/>
          </a:xfrm>
        </p:spPr>
        <p:txBody>
          <a:bodyPr/>
          <a:lstStyle/>
          <a:p>
            <a:r>
              <a:rPr lang="en-IN" dirty="0">
                <a:latin typeface="Bookman Old Style" panose="02050604050505020204" pitchFamily="18" charset="0"/>
              </a:rPr>
              <a:t>Why Use Bootstrap?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62D540D-716E-465A-AE86-A23A68498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169" y="1845734"/>
            <a:ext cx="11136924" cy="4421716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Bookman Old Style" panose="02050604050505020204" pitchFamily="18" charset="0"/>
              </a:rPr>
              <a:t>Advantages of Bootstrap: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800" b="1" dirty="0">
                <a:latin typeface="Bookman Old Style" panose="02050604050505020204" pitchFamily="18" charset="0"/>
              </a:rPr>
              <a:t>Easy to use: </a:t>
            </a:r>
            <a:r>
              <a:rPr lang="en-US" sz="1800" dirty="0">
                <a:latin typeface="Bookman Old Style" panose="02050604050505020204" pitchFamily="18" charset="0"/>
              </a:rPr>
              <a:t>Anybody with just basic knowledge of HTML and CSS can start using Bootstrap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800" b="1" dirty="0">
                <a:latin typeface="Bookman Old Style" panose="02050604050505020204" pitchFamily="18" charset="0"/>
              </a:rPr>
              <a:t>Responsive features: </a:t>
            </a:r>
            <a:r>
              <a:rPr lang="en-US" sz="1800" dirty="0">
                <a:latin typeface="Bookman Old Style" panose="02050604050505020204" pitchFamily="18" charset="0"/>
              </a:rPr>
              <a:t>Bootstrap's responsive CSS adjusts to phones, tablets, and desktops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800" b="1" dirty="0">
                <a:latin typeface="Bookman Old Style" panose="02050604050505020204" pitchFamily="18" charset="0"/>
              </a:rPr>
              <a:t>Mobile-first approach: </a:t>
            </a:r>
            <a:r>
              <a:rPr lang="en-US" sz="1800" dirty="0">
                <a:latin typeface="Bookman Old Style" panose="02050604050505020204" pitchFamily="18" charset="0"/>
              </a:rPr>
              <a:t>In Bootstrap 3, mobile-first styles are part of the core framework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800" b="1" dirty="0">
                <a:latin typeface="Bookman Old Style" panose="02050604050505020204" pitchFamily="18" charset="0"/>
              </a:rPr>
              <a:t>Browser compatibility: </a:t>
            </a:r>
            <a:r>
              <a:rPr lang="en-US" sz="1800" dirty="0">
                <a:latin typeface="Bookman Old Style" panose="02050604050505020204" pitchFamily="18" charset="0"/>
              </a:rPr>
              <a:t>Bootstrap is compatible with all modern browsers (Chrome, Firefox, Internet Explorer, Edge, Safari, and Opera)</a:t>
            </a:r>
            <a:endParaRPr lang="en-IN" sz="18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143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63213F-6FE0-40F5-83FF-B22666A7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26" y="62144"/>
            <a:ext cx="6209042" cy="760816"/>
          </a:xfrm>
        </p:spPr>
        <p:txBody>
          <a:bodyPr>
            <a:normAutofit/>
          </a:bodyPr>
          <a:lstStyle/>
          <a:p>
            <a:r>
              <a:rPr lang="en-US" sz="3600" dirty="0"/>
              <a:t>Bootstrap Button Sizes</a:t>
            </a:r>
            <a:endParaRPr lang="en-IN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9A98A09-08D7-4BCD-B4ED-4A9232223FF7}"/>
              </a:ext>
            </a:extLst>
          </p:cNvPr>
          <p:cNvSpPr txBox="1"/>
          <p:nvPr/>
        </p:nvSpPr>
        <p:spPr>
          <a:xfrm>
            <a:off x="85226" y="982175"/>
            <a:ext cx="10887574" cy="575542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&lt;html lang="</a:t>
            </a:r>
            <a:r>
              <a:rPr lang="en-IN" sz="1600" dirty="0" err="1">
                <a:solidFill>
                  <a:prstClr val="black"/>
                </a:solidFill>
                <a:latin typeface="Consolas" panose="020B0609020204030204" pitchFamily="49" charset="0"/>
              </a:rPr>
              <a:t>en</a:t>
            </a:r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"&gt;</a:t>
            </a: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&lt;head&gt;</a:t>
            </a: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  &lt;title&gt;Bootstrap Example&lt;/title&gt;</a:t>
            </a: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  &lt;meta charset="utf-8"&gt;</a:t>
            </a: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  &lt;meta name="viewport" content="width=device-width, initial-scale=1"&gt;</a:t>
            </a: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  &lt;link </a:t>
            </a:r>
            <a:r>
              <a:rPr lang="en-IN" sz="1600" dirty="0" err="1">
                <a:solidFill>
                  <a:prstClr val="black"/>
                </a:solidFill>
                <a:latin typeface="Consolas" panose="020B0609020204030204" pitchFamily="49" charset="0"/>
              </a:rPr>
              <a:t>rel</a:t>
            </a:r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="stylesheet" </a:t>
            </a:r>
            <a:r>
              <a:rPr lang="en-IN" sz="1600" dirty="0" err="1">
                <a:solidFill>
                  <a:prstClr val="black"/>
                </a:solidFill>
                <a:latin typeface="Consolas" panose="020B0609020204030204" pitchFamily="49" charset="0"/>
              </a:rPr>
              <a:t>href</a:t>
            </a:r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="https://maxcdn.bootstrapcdn.com/bootstrap/3.4.1/</a:t>
            </a:r>
            <a:r>
              <a:rPr lang="en-IN" sz="1600" dirty="0" err="1">
                <a:solidFill>
                  <a:prstClr val="black"/>
                </a:solidFill>
                <a:latin typeface="Consolas" panose="020B0609020204030204" pitchFamily="49" charset="0"/>
              </a:rPr>
              <a:t>css</a:t>
            </a:r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/bootstrap.min.css"&gt;</a:t>
            </a: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  &lt;script </a:t>
            </a:r>
            <a:r>
              <a:rPr lang="en-IN" sz="1600" dirty="0" err="1">
                <a:solidFill>
                  <a:prstClr val="black"/>
                </a:solidFill>
                <a:latin typeface="Consolas" panose="020B0609020204030204" pitchFamily="49" charset="0"/>
              </a:rPr>
              <a:t>src</a:t>
            </a:r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="https://ajax.googleapis.com/ajax/libs/</a:t>
            </a:r>
            <a:r>
              <a:rPr lang="en-IN" sz="1600" dirty="0" err="1">
                <a:solidFill>
                  <a:prstClr val="black"/>
                </a:solidFill>
                <a:latin typeface="Consolas" panose="020B0609020204030204" pitchFamily="49" charset="0"/>
              </a:rPr>
              <a:t>jquery</a:t>
            </a:r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/3.5.1/jquery.min.js"&gt;&lt;/script&gt;</a:t>
            </a: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  &lt;script </a:t>
            </a:r>
            <a:r>
              <a:rPr lang="en-IN" sz="1600" dirty="0" err="1">
                <a:solidFill>
                  <a:prstClr val="black"/>
                </a:solidFill>
                <a:latin typeface="Consolas" panose="020B0609020204030204" pitchFamily="49" charset="0"/>
              </a:rPr>
              <a:t>src</a:t>
            </a:r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="https://maxcdn.bootstrapcdn.com/bootstrap/3.4.1/</a:t>
            </a:r>
            <a:r>
              <a:rPr lang="en-IN" sz="1600" dirty="0" err="1">
                <a:solidFill>
                  <a:prstClr val="black"/>
                </a:solidFill>
                <a:latin typeface="Consolas" panose="020B0609020204030204" pitchFamily="49" charset="0"/>
              </a:rPr>
              <a:t>js</a:t>
            </a:r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/bootstrap.min.js"&gt;&lt;/script&gt;</a:t>
            </a: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&lt;/head&gt;</a:t>
            </a: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lang="en-IN" sz="16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&lt;div class="container"&gt;</a:t>
            </a:r>
          </a:p>
          <a:p>
            <a:pPr lvl="0"/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  &lt;h2&gt;Button Sizes&lt;/h2&gt;</a:t>
            </a:r>
          </a:p>
          <a:p>
            <a:pPr lvl="0"/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  &lt;button type="button" class="</a:t>
            </a:r>
            <a:r>
              <a:rPr lang="en-IN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-primary </a:t>
            </a:r>
            <a:r>
              <a:rPr lang="en-IN" sz="1600" b="1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btn-lg</a:t>
            </a:r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"&gt;Large&lt;/button&gt;</a:t>
            </a:r>
          </a:p>
          <a:p>
            <a:pPr lvl="0"/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  &lt;button type="button" class="</a:t>
            </a:r>
            <a:r>
              <a:rPr lang="en-IN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-primary"&gt;Normal&lt;/button&gt;    </a:t>
            </a:r>
          </a:p>
          <a:p>
            <a:pPr lvl="0"/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  &lt;button type="button" class="</a:t>
            </a:r>
            <a:r>
              <a:rPr lang="en-IN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-primary </a:t>
            </a:r>
            <a:r>
              <a:rPr lang="en-IN" sz="1600" b="1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btn-sm</a:t>
            </a:r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"&gt;Small&lt;/button&gt;</a:t>
            </a:r>
          </a:p>
          <a:p>
            <a:pPr lvl="0"/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  &lt;button type="button" class="</a:t>
            </a:r>
            <a:r>
              <a:rPr lang="en-IN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-primary </a:t>
            </a:r>
            <a:r>
              <a:rPr lang="en-IN" sz="1600" b="1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btn-xs</a:t>
            </a:r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"&gt;</a:t>
            </a:r>
            <a:r>
              <a:rPr lang="en-IN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XSmall</a:t>
            </a:r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&lt;/button&gt;</a:t>
            </a:r>
          </a:p>
          <a:p>
            <a:pPr lvl="0"/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&lt;/div&gt;</a:t>
            </a:r>
          </a:p>
          <a:p>
            <a:pPr lvl="0"/>
            <a:endParaRPr lang="en-IN" sz="16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lang="en-IN" sz="1600" dirty="0">
                <a:solidFill>
                  <a:prstClr val="black"/>
                </a:solidFill>
                <a:latin typeface="Consolas" panose="020B0609020204030204" pitchFamily="49" charset="0"/>
              </a:rPr>
              <a:t>&lt;/html&gt;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0D79441-2DEE-4CC6-B04D-8371639D1E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06" r="46717" b="25092"/>
          <a:stretch/>
        </p:blipFill>
        <p:spPr>
          <a:xfrm>
            <a:off x="0" y="1897039"/>
            <a:ext cx="10959486" cy="174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3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05CD340B-14D7-4E5D-91FF-79B92103B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latin typeface="Bookman Old Style" panose="02050604050505020204" pitchFamily="18" charset="0"/>
              </a:rPr>
              <a:t>Bootstrap Forms</a:t>
            </a:r>
            <a:endParaRPr lang="en-IN" sz="6600" dirty="0">
              <a:latin typeface="Bookman Old Style" panose="020506040505050202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1D9264D-83F2-421A-B968-04679EBD61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5158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63213F-6FE0-40F5-83FF-B22666A7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928" y="0"/>
            <a:ext cx="10058400" cy="928048"/>
          </a:xfrm>
        </p:spPr>
        <p:txBody>
          <a:bodyPr/>
          <a:lstStyle/>
          <a:p>
            <a:r>
              <a:rPr lang="en-US" dirty="0">
                <a:latin typeface="Bookman Old Style" panose="02050604050505020204" pitchFamily="18" charset="0"/>
              </a:rPr>
              <a:t>Bootstrap Forms</a:t>
            </a:r>
            <a:endParaRPr lang="en-IN" dirty="0"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62D540D-716E-465A-AE86-A23A68498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784" y="849448"/>
            <a:ext cx="11796216" cy="5551353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Bookman Old Style" panose="02050604050505020204" pitchFamily="18" charset="0"/>
              </a:rPr>
              <a:t>Bootstrap Default Settings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latin typeface="Bookman Old Style" panose="02050604050505020204" pitchFamily="18" charset="0"/>
              </a:rPr>
              <a:t>  Form controls automatically receive some global styling with Bootstrap: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latin typeface="Bookman Old Style" panose="02050604050505020204" pitchFamily="18" charset="0"/>
              </a:rPr>
              <a:t>  All textual &lt;input&gt;, &lt;</a:t>
            </a:r>
            <a:r>
              <a:rPr lang="en-US" sz="1800" dirty="0" err="1">
                <a:latin typeface="Bookman Old Style" panose="02050604050505020204" pitchFamily="18" charset="0"/>
              </a:rPr>
              <a:t>textarea</a:t>
            </a:r>
            <a:r>
              <a:rPr lang="en-US" sz="1800" dirty="0">
                <a:latin typeface="Bookman Old Style" panose="02050604050505020204" pitchFamily="18" charset="0"/>
              </a:rPr>
              <a:t>&gt;, and &lt;select&gt; elements with class .form-control have a width of 100%.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chemeClr val="tx1"/>
              </a:solidFill>
              <a:latin typeface="Bookman Old Style" panose="020506040505050202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latin typeface="Bookman Old Style" panose="02050604050505020204" pitchFamily="18" charset="0"/>
              </a:rPr>
              <a:t>Bootstrap Form Layouts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Bookman Old Style" panose="02050604050505020204" pitchFamily="18" charset="0"/>
              </a:rPr>
              <a:t>Bootstrap provides three types of form layouts: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Bookman Old Style" panose="02050604050505020204" pitchFamily="18" charset="0"/>
              </a:rPr>
              <a:t>Vertical form (this is default)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Bookman Old Style" panose="02050604050505020204" pitchFamily="18" charset="0"/>
              </a:rPr>
              <a:t>Horizontal form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Bookman Old Style" panose="02050604050505020204" pitchFamily="18" charset="0"/>
              </a:rPr>
              <a:t>Inline form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800" dirty="0">
              <a:solidFill>
                <a:schemeClr val="tx1"/>
              </a:solidFill>
              <a:latin typeface="Bookman Old Style" panose="020506040505050202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latin typeface="Bookman Old Style" panose="02050604050505020204" pitchFamily="18" charset="0"/>
              </a:rPr>
              <a:t>Standard rules for all three form layouts: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  <a:latin typeface="Bookman Old Style" panose="02050604050505020204" pitchFamily="18" charset="0"/>
              </a:rPr>
              <a:t>  Wrap labels and form controls in &lt;div class="form-group"&gt; (needed for optimum spacing)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  <a:latin typeface="Bookman Old Style" panose="02050604050505020204" pitchFamily="18" charset="0"/>
              </a:rPr>
              <a:t>  Add class .form-control to all textual &lt;input&gt;, &lt;</a:t>
            </a:r>
            <a:r>
              <a:rPr lang="en-US" sz="18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textarea</a:t>
            </a:r>
            <a:r>
              <a:rPr lang="en-US" sz="1800" dirty="0">
                <a:solidFill>
                  <a:schemeClr val="tx1"/>
                </a:solidFill>
                <a:latin typeface="Bookman Old Style" panose="02050604050505020204" pitchFamily="18" charset="0"/>
              </a:rPr>
              <a:t>&gt;, and &lt;select&gt; elements</a:t>
            </a:r>
            <a:endParaRPr lang="en-IN" sz="1800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07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9A98A09-08D7-4BCD-B4ED-4A9232223FF7}"/>
              </a:ext>
            </a:extLst>
          </p:cNvPr>
          <p:cNvSpPr txBox="1"/>
          <p:nvPr/>
        </p:nvSpPr>
        <p:spPr>
          <a:xfrm>
            <a:off x="0" y="0"/>
            <a:ext cx="10385946" cy="720197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&lt;html lang="</a:t>
            </a:r>
            <a:r>
              <a:rPr lang="en-IN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en</a:t>
            </a:r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"&gt;</a:t>
            </a:r>
          </a:p>
          <a:p>
            <a:pPr lvl="0"/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&lt;head&gt;</a:t>
            </a:r>
          </a:p>
          <a:p>
            <a:pPr lvl="0"/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  &lt;title&gt;Bootstrap Example&lt;/title&gt;</a:t>
            </a:r>
          </a:p>
          <a:p>
            <a:pPr lvl="0"/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  &lt;meta charset="utf-8"&gt;</a:t>
            </a:r>
          </a:p>
          <a:p>
            <a:pPr lvl="0"/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  &lt;meta name="viewport" content="width=device-width, initial-scale=1"&gt;</a:t>
            </a:r>
          </a:p>
          <a:p>
            <a:pPr lvl="0"/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  &lt;link </a:t>
            </a:r>
            <a:r>
              <a:rPr lang="en-IN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rel</a:t>
            </a:r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="stylesheet" </a:t>
            </a:r>
            <a:r>
              <a:rPr lang="en-IN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href</a:t>
            </a:r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="https://maxcdn.bootstrapcdn.com/bootstrap/3.4.1/</a:t>
            </a:r>
            <a:r>
              <a:rPr lang="en-IN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css</a:t>
            </a:r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/bootstrap.min.css"&gt;</a:t>
            </a:r>
          </a:p>
          <a:p>
            <a:pPr lvl="0"/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  &lt;script </a:t>
            </a:r>
            <a:r>
              <a:rPr lang="en-IN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src</a:t>
            </a:r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="https://ajax.googleapis.com/ajax/libs/</a:t>
            </a:r>
            <a:r>
              <a:rPr lang="en-IN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jquery</a:t>
            </a:r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/3.5.1/jquery.min.js"&gt;&lt;/script&gt;</a:t>
            </a:r>
          </a:p>
          <a:p>
            <a:pPr lvl="0"/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  &lt;script </a:t>
            </a:r>
            <a:r>
              <a:rPr lang="en-IN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src</a:t>
            </a:r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="https://maxcdn.bootstrapcdn.com/bootstrap/3.4.1/</a:t>
            </a:r>
            <a:r>
              <a:rPr lang="en-IN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js</a:t>
            </a:r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/bootstrap.min.js"&gt;&lt;/script&gt;</a:t>
            </a:r>
          </a:p>
          <a:p>
            <a:pPr lvl="0"/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&lt;/head&gt;</a:t>
            </a:r>
          </a:p>
          <a:p>
            <a:pPr lvl="0"/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lang="en-IN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&lt;div class="container"&gt;</a:t>
            </a:r>
          </a:p>
          <a:p>
            <a:pPr lvl="0"/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  &lt;h2&gt;Vertical (basic) form&lt;/h2&gt;</a:t>
            </a:r>
          </a:p>
          <a:p>
            <a:pPr lvl="0"/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  &lt;form action="/</a:t>
            </a:r>
            <a:r>
              <a:rPr lang="en-IN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action_page.php</a:t>
            </a:r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"&gt;</a:t>
            </a:r>
          </a:p>
          <a:p>
            <a:pPr lvl="0"/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    &lt;div class="form-group"&gt;</a:t>
            </a:r>
          </a:p>
          <a:p>
            <a:pPr lvl="0"/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      &lt;label for="email"&gt;Email:&lt;/label&gt;</a:t>
            </a:r>
          </a:p>
          <a:p>
            <a:pPr lvl="0"/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      &lt;input type="email" class="form-control" id="email" placeholder="Enter email" name="email"&gt;</a:t>
            </a:r>
          </a:p>
          <a:p>
            <a:pPr lvl="0"/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    &lt;/div&gt;</a:t>
            </a:r>
          </a:p>
          <a:p>
            <a:pPr lvl="0"/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    &lt;div class="form-group"&gt;</a:t>
            </a:r>
          </a:p>
          <a:p>
            <a:pPr lvl="0"/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      &lt;label for="</a:t>
            </a:r>
            <a:r>
              <a:rPr lang="en-IN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pwd</a:t>
            </a:r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"&gt;Password:&lt;/label&gt;</a:t>
            </a:r>
          </a:p>
          <a:p>
            <a:pPr lvl="0"/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      &lt;input type="password" class="form-control" id="</a:t>
            </a:r>
            <a:r>
              <a:rPr lang="en-IN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pwd</a:t>
            </a:r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" placeholder="Enter password" name="</a:t>
            </a:r>
            <a:r>
              <a:rPr lang="en-IN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pwd</a:t>
            </a:r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"&gt;</a:t>
            </a:r>
          </a:p>
          <a:p>
            <a:pPr lvl="0"/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    &lt;/div&gt;</a:t>
            </a:r>
          </a:p>
          <a:p>
            <a:pPr lvl="0"/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    &lt;div class="checkbox"&gt;</a:t>
            </a:r>
          </a:p>
          <a:p>
            <a:pPr lvl="0"/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      &lt;label&gt;&lt;input type="checkbox" name="remember"&gt; Remember me&lt;/label&gt;</a:t>
            </a:r>
          </a:p>
          <a:p>
            <a:pPr lvl="0"/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    &lt;/div&gt;</a:t>
            </a:r>
          </a:p>
          <a:p>
            <a:pPr lvl="0"/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    &lt;button type="submit" class="</a:t>
            </a:r>
            <a:r>
              <a:rPr lang="en-IN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-default"&gt;Submit&lt;/button&gt;</a:t>
            </a:r>
          </a:p>
          <a:p>
            <a:pPr lvl="0"/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  &lt;/form&gt;</a:t>
            </a:r>
          </a:p>
          <a:p>
            <a:pPr lvl="0"/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&lt;/div&gt;</a:t>
            </a:r>
          </a:p>
          <a:p>
            <a:pPr lvl="0"/>
            <a:endParaRPr lang="en-IN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&lt;/html&gt;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63213F-6FE0-40F5-83FF-B22666A7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7457" y="0"/>
            <a:ext cx="2174543" cy="1345299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Bookman Old Style" panose="02050604050505020204" pitchFamily="18" charset="0"/>
              </a:rPr>
              <a:t>Bootstrap </a:t>
            </a:r>
            <a:r>
              <a:rPr lang="en-US" sz="3600" dirty="0" smtClean="0">
                <a:latin typeface="Bookman Old Style" panose="02050604050505020204" pitchFamily="18" charset="0"/>
              </a:rPr>
              <a:t/>
            </a:r>
            <a:br>
              <a:rPr lang="en-US" sz="3600" dirty="0" smtClean="0">
                <a:latin typeface="Bookman Old Style" panose="02050604050505020204" pitchFamily="18" charset="0"/>
              </a:rPr>
            </a:br>
            <a:r>
              <a:rPr lang="en-US" sz="3600" dirty="0" smtClean="0">
                <a:latin typeface="Bookman Old Style" panose="02050604050505020204" pitchFamily="18" charset="0"/>
              </a:rPr>
              <a:t>Vertical </a:t>
            </a:r>
            <a:br>
              <a:rPr lang="en-US" sz="3600" dirty="0" smtClean="0">
                <a:latin typeface="Bookman Old Style" panose="02050604050505020204" pitchFamily="18" charset="0"/>
              </a:rPr>
            </a:br>
            <a:r>
              <a:rPr lang="en-US" sz="3600" dirty="0" smtClean="0">
                <a:latin typeface="Bookman Old Style" panose="02050604050505020204" pitchFamily="18" charset="0"/>
              </a:rPr>
              <a:t>Form</a:t>
            </a:r>
            <a:endParaRPr lang="en-IN" sz="36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299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9A98A09-08D7-4BCD-B4ED-4A9232223FF7}"/>
              </a:ext>
            </a:extLst>
          </p:cNvPr>
          <p:cNvSpPr txBox="1"/>
          <p:nvPr/>
        </p:nvSpPr>
        <p:spPr>
          <a:xfrm>
            <a:off x="0" y="0"/>
            <a:ext cx="10385946" cy="720197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&lt;html lang="</a:t>
            </a:r>
            <a:r>
              <a:rPr lang="en-IN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en</a:t>
            </a:r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"&gt;</a:t>
            </a:r>
          </a:p>
          <a:p>
            <a:pPr lvl="0"/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&lt;head&gt;</a:t>
            </a:r>
          </a:p>
          <a:p>
            <a:pPr lvl="0"/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  &lt;title&gt;Bootstrap Example&lt;/title&gt;</a:t>
            </a:r>
          </a:p>
          <a:p>
            <a:pPr lvl="0"/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  &lt;meta charset="utf-8"&gt;</a:t>
            </a:r>
          </a:p>
          <a:p>
            <a:pPr lvl="0"/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  &lt;meta name="viewport" content="width=device-width, initial-scale=1"&gt;</a:t>
            </a:r>
          </a:p>
          <a:p>
            <a:pPr lvl="0"/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  &lt;link </a:t>
            </a:r>
            <a:r>
              <a:rPr lang="en-IN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rel</a:t>
            </a:r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="stylesheet" </a:t>
            </a:r>
            <a:r>
              <a:rPr lang="en-IN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href</a:t>
            </a:r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="https://maxcdn.bootstrapcdn.com/bootstrap/3.4.1/</a:t>
            </a:r>
            <a:r>
              <a:rPr lang="en-IN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css</a:t>
            </a:r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/bootstrap.min.css"&gt;</a:t>
            </a:r>
          </a:p>
          <a:p>
            <a:pPr lvl="0"/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  &lt;script </a:t>
            </a:r>
            <a:r>
              <a:rPr lang="en-IN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src</a:t>
            </a:r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="https://ajax.googleapis.com/ajax/libs/</a:t>
            </a:r>
            <a:r>
              <a:rPr lang="en-IN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jquery</a:t>
            </a:r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/3.5.1/jquery.min.js"&gt;&lt;/script&gt;</a:t>
            </a:r>
          </a:p>
          <a:p>
            <a:pPr lvl="0"/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  &lt;script </a:t>
            </a:r>
            <a:r>
              <a:rPr lang="en-IN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src</a:t>
            </a:r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="https://maxcdn.bootstrapcdn.com/bootstrap/3.4.1/</a:t>
            </a:r>
            <a:r>
              <a:rPr lang="en-IN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js</a:t>
            </a:r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/bootstrap.min.js"&gt;&lt;/script&gt;</a:t>
            </a:r>
          </a:p>
          <a:p>
            <a:pPr lvl="0"/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&lt;/head&gt;</a:t>
            </a:r>
          </a:p>
          <a:p>
            <a:pPr lvl="0"/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lang="en-IN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&lt;div class="container"&gt;</a:t>
            </a:r>
          </a:p>
          <a:p>
            <a:pPr lvl="0"/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  &lt;h2&gt;Vertical (basic) form&lt;/h2&gt;</a:t>
            </a:r>
          </a:p>
          <a:p>
            <a:pPr lvl="0"/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  &lt;form action="/</a:t>
            </a:r>
            <a:r>
              <a:rPr lang="en-IN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action_page.php</a:t>
            </a:r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"&gt;</a:t>
            </a:r>
          </a:p>
          <a:p>
            <a:pPr lvl="0"/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    &lt;div class="form-group"&gt;</a:t>
            </a:r>
          </a:p>
          <a:p>
            <a:pPr lvl="0"/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      &lt;label for="email"&gt;Email:&lt;/label&gt;</a:t>
            </a:r>
          </a:p>
          <a:p>
            <a:pPr lvl="0"/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      &lt;input type="email" class="form-control" id="email" placeholder="Enter email" name="email"&gt;</a:t>
            </a:r>
          </a:p>
          <a:p>
            <a:pPr lvl="0"/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    &lt;/div&gt;</a:t>
            </a:r>
          </a:p>
          <a:p>
            <a:pPr lvl="0"/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    &lt;div class="form-group"&gt;</a:t>
            </a:r>
          </a:p>
          <a:p>
            <a:pPr lvl="0"/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      &lt;label for="</a:t>
            </a:r>
            <a:r>
              <a:rPr lang="en-IN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pwd</a:t>
            </a:r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"&gt;Password:&lt;/label&gt;</a:t>
            </a:r>
          </a:p>
          <a:p>
            <a:pPr lvl="0"/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      &lt;input type="password" class="form-control" id="</a:t>
            </a:r>
            <a:r>
              <a:rPr lang="en-IN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pwd</a:t>
            </a:r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" placeholder="Enter password" name="</a:t>
            </a:r>
            <a:r>
              <a:rPr lang="en-IN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pwd</a:t>
            </a:r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"&gt;</a:t>
            </a:r>
          </a:p>
          <a:p>
            <a:pPr lvl="0"/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    &lt;/div&gt;</a:t>
            </a:r>
          </a:p>
          <a:p>
            <a:pPr lvl="0"/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    &lt;div class="checkbox"&gt;</a:t>
            </a:r>
          </a:p>
          <a:p>
            <a:pPr lvl="0"/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      &lt;label&gt;&lt;input type="checkbox" name="remember"&gt; Remember me&lt;/label&gt;</a:t>
            </a:r>
          </a:p>
          <a:p>
            <a:pPr lvl="0"/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    &lt;/div&gt;</a:t>
            </a:r>
          </a:p>
          <a:p>
            <a:pPr lvl="0"/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    &lt;button type="submit" class="</a:t>
            </a:r>
            <a:r>
              <a:rPr lang="en-IN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IN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btn</a:t>
            </a:r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-default"&gt;Submit&lt;/button&gt;</a:t>
            </a:r>
          </a:p>
          <a:p>
            <a:pPr lvl="0"/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  &lt;/form&gt;</a:t>
            </a:r>
          </a:p>
          <a:p>
            <a:pPr lvl="0"/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&lt;/div&gt;</a:t>
            </a:r>
          </a:p>
          <a:p>
            <a:pPr lvl="0"/>
            <a:endParaRPr lang="en-IN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&lt;/html&gt;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63213F-6FE0-40F5-83FF-B22666A7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7457" y="0"/>
            <a:ext cx="2174543" cy="1345299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Bookman Old Style" panose="02050604050505020204" pitchFamily="18" charset="0"/>
              </a:rPr>
              <a:t>Bootstrap </a:t>
            </a:r>
            <a:r>
              <a:rPr lang="en-US" sz="3600" dirty="0" smtClean="0">
                <a:latin typeface="Bookman Old Style" panose="02050604050505020204" pitchFamily="18" charset="0"/>
              </a:rPr>
              <a:t/>
            </a:r>
            <a:br>
              <a:rPr lang="en-US" sz="3600" dirty="0" smtClean="0">
                <a:latin typeface="Bookman Old Style" panose="02050604050505020204" pitchFamily="18" charset="0"/>
              </a:rPr>
            </a:br>
            <a:r>
              <a:rPr lang="en-US" sz="3600" dirty="0" smtClean="0">
                <a:latin typeface="Bookman Old Style" panose="02050604050505020204" pitchFamily="18" charset="0"/>
              </a:rPr>
              <a:t>Vertical </a:t>
            </a:r>
            <a:br>
              <a:rPr lang="en-US" sz="3600" dirty="0" smtClean="0">
                <a:latin typeface="Bookman Old Style" panose="02050604050505020204" pitchFamily="18" charset="0"/>
              </a:rPr>
            </a:br>
            <a:r>
              <a:rPr lang="en-US" sz="3600" dirty="0" smtClean="0">
                <a:latin typeface="Bookman Old Style" panose="02050604050505020204" pitchFamily="18" charset="0"/>
              </a:rPr>
              <a:t>Form</a:t>
            </a:r>
            <a:endParaRPr lang="en-IN" sz="3600" dirty="0">
              <a:latin typeface="Bookman Old Style" panose="0205060405050502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C5FA180-7EF7-413F-9E8E-08D6DA933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577" t="61230" r="13059" b="4854"/>
          <a:stretch/>
        </p:blipFill>
        <p:spPr>
          <a:xfrm>
            <a:off x="3145807" y="0"/>
            <a:ext cx="6913801" cy="290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7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63213F-6FE0-40F5-83FF-B22666A7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26" y="62144"/>
            <a:ext cx="6209042" cy="60368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Bookman Old Style" panose="02050604050505020204" pitchFamily="18" charset="0"/>
              </a:rPr>
              <a:t>Bootstrap Inline Form</a:t>
            </a:r>
            <a:endParaRPr lang="en-IN" sz="3600" dirty="0">
              <a:latin typeface="Bookman Old Style" panose="0205060405050502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9A98A09-08D7-4BCD-B4ED-4A9232223FF7}"/>
              </a:ext>
            </a:extLst>
          </p:cNvPr>
          <p:cNvSpPr txBox="1"/>
          <p:nvPr/>
        </p:nvSpPr>
        <p:spPr>
          <a:xfrm>
            <a:off x="85226" y="513658"/>
            <a:ext cx="8842162" cy="63709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&lt;html lang="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en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&lt;head&gt;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&lt;title&gt;Bootstrap Example&lt;/title&gt;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&lt;meta charset="utf-8"&gt;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&lt;meta name="viewport" content="width=device-width, initial-scale=1"&gt;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&lt;link 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rel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="stylesheet" 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href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="https://maxcdn.bootstrapcdn.com/bootstrap/3.4.1/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css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/bootstrap.min.css"&gt;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&lt;script 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src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="https://ajax.googleapis.com/ajax/libs/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jquery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/3.5.1/jquery.min.js"&gt;&lt;/script&gt;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&lt;script 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src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="https://maxcdn.bootstrapcdn.com/bootstrap/3.4.1/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js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/bootstrap.min.js"&gt;&lt;/script&gt;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&lt;/head&gt;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lang="en-IN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&lt;div class="container"&gt;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&lt;h2&gt;Inline form&lt;/h2&gt;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&lt;p&gt;Make the viewport larger than 768px wide to see that all of the form elements are inline, left aligned, and the labels are alongside.&lt;/p&gt;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IN" sz="1200" dirty="0">
                <a:solidFill>
                  <a:srgbClr val="C00000"/>
                </a:solidFill>
                <a:latin typeface="Consolas" panose="020B0609020204030204" pitchFamily="49" charset="0"/>
              </a:rPr>
              <a:t>&lt;form </a:t>
            </a:r>
            <a:r>
              <a:rPr lang="en-IN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class="form-inline</a:t>
            </a:r>
            <a:r>
              <a:rPr lang="en-IN" sz="1200" dirty="0">
                <a:solidFill>
                  <a:srgbClr val="C00000"/>
                </a:solidFill>
                <a:latin typeface="Consolas" panose="020B0609020204030204" pitchFamily="49" charset="0"/>
              </a:rPr>
              <a:t>" action="/</a:t>
            </a:r>
            <a:r>
              <a:rPr lang="en-IN" sz="1200" dirty="0" err="1">
                <a:solidFill>
                  <a:srgbClr val="C00000"/>
                </a:solidFill>
                <a:latin typeface="Consolas" panose="020B0609020204030204" pitchFamily="49" charset="0"/>
              </a:rPr>
              <a:t>action_page.php</a:t>
            </a:r>
            <a:r>
              <a:rPr lang="en-IN" sz="1200" dirty="0">
                <a:solidFill>
                  <a:srgbClr val="C00000"/>
                </a:solidFill>
                <a:latin typeface="Consolas" panose="020B0609020204030204" pitchFamily="49" charset="0"/>
              </a:rPr>
              <a:t>"&gt;</a:t>
            </a:r>
          </a:p>
          <a:p>
            <a:pPr lvl="0"/>
            <a:r>
              <a:rPr lang="en-IN" sz="1200" dirty="0">
                <a:solidFill>
                  <a:srgbClr val="C00000"/>
                </a:solidFill>
                <a:latin typeface="Consolas" panose="020B0609020204030204" pitchFamily="49" charset="0"/>
              </a:rPr>
              <a:t>    &lt;div class="form-group"&gt;</a:t>
            </a:r>
          </a:p>
          <a:p>
            <a:pPr lvl="0"/>
            <a:r>
              <a:rPr lang="en-IN" sz="1200" dirty="0">
                <a:solidFill>
                  <a:srgbClr val="C00000"/>
                </a:solidFill>
                <a:latin typeface="Consolas" panose="020B0609020204030204" pitchFamily="49" charset="0"/>
              </a:rPr>
              <a:t>      &lt;label for="email"&gt;Email:&lt;/label&gt;</a:t>
            </a:r>
          </a:p>
          <a:p>
            <a:pPr lvl="0"/>
            <a:r>
              <a:rPr lang="en-IN" sz="1200" dirty="0">
                <a:solidFill>
                  <a:srgbClr val="C00000"/>
                </a:solidFill>
                <a:latin typeface="Consolas" panose="020B0609020204030204" pitchFamily="49" charset="0"/>
              </a:rPr>
              <a:t>      &lt;input type="email" class="form-control" id="email" placeholder="Enter email" name="email"&gt;</a:t>
            </a:r>
          </a:p>
          <a:p>
            <a:pPr lvl="0"/>
            <a:r>
              <a:rPr lang="en-IN" sz="1200" dirty="0">
                <a:solidFill>
                  <a:srgbClr val="C00000"/>
                </a:solidFill>
                <a:latin typeface="Consolas" panose="020B0609020204030204" pitchFamily="49" charset="0"/>
              </a:rPr>
              <a:t>    &lt;/div&gt;</a:t>
            </a:r>
          </a:p>
          <a:p>
            <a:pPr lvl="0"/>
            <a:r>
              <a:rPr lang="en-IN" sz="1200" dirty="0">
                <a:solidFill>
                  <a:srgbClr val="C00000"/>
                </a:solidFill>
                <a:latin typeface="Consolas" panose="020B0609020204030204" pitchFamily="49" charset="0"/>
              </a:rPr>
              <a:t>    &lt;div class="form-group"&gt;</a:t>
            </a:r>
          </a:p>
          <a:p>
            <a:pPr lvl="0"/>
            <a:r>
              <a:rPr lang="en-IN" sz="1200" dirty="0">
                <a:solidFill>
                  <a:srgbClr val="C00000"/>
                </a:solidFill>
                <a:latin typeface="Consolas" panose="020B0609020204030204" pitchFamily="49" charset="0"/>
              </a:rPr>
              <a:t>      &lt;label for="</a:t>
            </a:r>
            <a:r>
              <a:rPr lang="en-IN" sz="1200" dirty="0" err="1">
                <a:solidFill>
                  <a:srgbClr val="C00000"/>
                </a:solidFill>
                <a:latin typeface="Consolas" panose="020B0609020204030204" pitchFamily="49" charset="0"/>
              </a:rPr>
              <a:t>pwd</a:t>
            </a:r>
            <a:r>
              <a:rPr lang="en-IN" sz="1200" dirty="0">
                <a:solidFill>
                  <a:srgbClr val="C00000"/>
                </a:solidFill>
                <a:latin typeface="Consolas" panose="020B0609020204030204" pitchFamily="49" charset="0"/>
              </a:rPr>
              <a:t>"&gt;Password:&lt;/label&gt;</a:t>
            </a:r>
          </a:p>
          <a:p>
            <a:pPr lvl="0"/>
            <a:r>
              <a:rPr lang="en-IN" sz="1200" dirty="0">
                <a:solidFill>
                  <a:srgbClr val="C00000"/>
                </a:solidFill>
                <a:latin typeface="Consolas" panose="020B0609020204030204" pitchFamily="49" charset="0"/>
              </a:rPr>
              <a:t>      &lt;input type="password" class="form-control" id="</a:t>
            </a:r>
            <a:r>
              <a:rPr lang="en-IN" sz="1200" dirty="0" err="1">
                <a:solidFill>
                  <a:srgbClr val="C00000"/>
                </a:solidFill>
                <a:latin typeface="Consolas" panose="020B0609020204030204" pitchFamily="49" charset="0"/>
              </a:rPr>
              <a:t>pwd</a:t>
            </a:r>
            <a:r>
              <a:rPr lang="en-IN" sz="1200" dirty="0">
                <a:solidFill>
                  <a:srgbClr val="C00000"/>
                </a:solidFill>
                <a:latin typeface="Consolas" panose="020B0609020204030204" pitchFamily="49" charset="0"/>
              </a:rPr>
              <a:t>" placeholder="Enter password" name="</a:t>
            </a:r>
            <a:r>
              <a:rPr lang="en-IN" sz="1200" dirty="0" err="1">
                <a:solidFill>
                  <a:srgbClr val="C00000"/>
                </a:solidFill>
                <a:latin typeface="Consolas" panose="020B0609020204030204" pitchFamily="49" charset="0"/>
              </a:rPr>
              <a:t>pwd</a:t>
            </a:r>
            <a:r>
              <a:rPr lang="en-IN" sz="1200" dirty="0">
                <a:solidFill>
                  <a:srgbClr val="C00000"/>
                </a:solidFill>
                <a:latin typeface="Consolas" panose="020B0609020204030204" pitchFamily="49" charset="0"/>
              </a:rPr>
              <a:t>"&gt;</a:t>
            </a:r>
          </a:p>
          <a:p>
            <a:pPr lvl="0"/>
            <a:r>
              <a:rPr lang="en-IN" sz="1200" dirty="0">
                <a:solidFill>
                  <a:srgbClr val="C00000"/>
                </a:solidFill>
                <a:latin typeface="Consolas" panose="020B0609020204030204" pitchFamily="49" charset="0"/>
              </a:rPr>
              <a:t>    &lt;/div&gt;</a:t>
            </a:r>
          </a:p>
          <a:p>
            <a:pPr lvl="0"/>
            <a:r>
              <a:rPr lang="en-IN" sz="1200" dirty="0">
                <a:solidFill>
                  <a:srgbClr val="C00000"/>
                </a:solidFill>
                <a:latin typeface="Consolas" panose="020B0609020204030204" pitchFamily="49" charset="0"/>
              </a:rPr>
              <a:t>    &lt;div class="checkbox"&gt;</a:t>
            </a:r>
          </a:p>
          <a:p>
            <a:pPr lvl="0"/>
            <a:r>
              <a:rPr lang="en-IN" sz="1200" dirty="0">
                <a:solidFill>
                  <a:srgbClr val="C00000"/>
                </a:solidFill>
                <a:latin typeface="Consolas" panose="020B0609020204030204" pitchFamily="49" charset="0"/>
              </a:rPr>
              <a:t>      &lt;label&gt;&lt;input type="checkbox" name="remember"&gt; Remember me&lt;/label&gt;</a:t>
            </a:r>
          </a:p>
          <a:p>
            <a:pPr lvl="0"/>
            <a:r>
              <a:rPr lang="en-IN" sz="1200" dirty="0">
                <a:solidFill>
                  <a:srgbClr val="C00000"/>
                </a:solidFill>
                <a:latin typeface="Consolas" panose="020B0609020204030204" pitchFamily="49" charset="0"/>
              </a:rPr>
              <a:t>    &lt;/div&gt;</a:t>
            </a:r>
          </a:p>
          <a:p>
            <a:pPr lvl="0"/>
            <a:r>
              <a:rPr lang="en-IN" sz="1200" dirty="0">
                <a:solidFill>
                  <a:srgbClr val="C00000"/>
                </a:solidFill>
                <a:latin typeface="Consolas" panose="020B0609020204030204" pitchFamily="49" charset="0"/>
              </a:rPr>
              <a:t>    &lt;button type="submit" class="</a:t>
            </a:r>
            <a:r>
              <a:rPr lang="en-IN" sz="1200" dirty="0" err="1">
                <a:solidFill>
                  <a:srgbClr val="C00000"/>
                </a:solidFill>
                <a:latin typeface="Consolas" panose="020B0609020204030204" pitchFamily="49" charset="0"/>
              </a:rPr>
              <a:t>btn</a:t>
            </a:r>
            <a:r>
              <a:rPr lang="en-IN" sz="1200" dirty="0">
                <a:solidFill>
                  <a:srgbClr val="C00000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 err="1">
                <a:solidFill>
                  <a:srgbClr val="C00000"/>
                </a:solidFill>
                <a:latin typeface="Consolas" panose="020B0609020204030204" pitchFamily="49" charset="0"/>
              </a:rPr>
              <a:t>btn</a:t>
            </a:r>
            <a:r>
              <a:rPr lang="en-IN" sz="1200" dirty="0">
                <a:solidFill>
                  <a:srgbClr val="C00000"/>
                </a:solidFill>
                <a:latin typeface="Consolas" panose="020B0609020204030204" pitchFamily="49" charset="0"/>
              </a:rPr>
              <a:t>-default"&gt;Submit&lt;/button&gt;</a:t>
            </a:r>
          </a:p>
          <a:p>
            <a:pPr lvl="0"/>
            <a:r>
              <a:rPr lang="en-IN" sz="1200" dirty="0">
                <a:solidFill>
                  <a:srgbClr val="C00000"/>
                </a:solidFill>
                <a:latin typeface="Consolas" panose="020B0609020204030204" pitchFamily="49" charset="0"/>
              </a:rPr>
              <a:t>  &lt;/form&gt;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&lt;/div&gt;</a:t>
            </a:r>
          </a:p>
          <a:p>
            <a:pPr lvl="0"/>
            <a:endParaRPr lang="en-IN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&lt;/html&gt;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C2732D51-1671-4F6C-91B4-844F0FE49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5223" y="1845734"/>
            <a:ext cx="3051551" cy="422752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tx1"/>
                </a:solidFill>
              </a:rPr>
              <a:t>In an inline form, all of the elements are inline, left-aligned, and the labels are alongside.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n-US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tx1"/>
                </a:solidFill>
              </a:rPr>
              <a:t>Note: This only applies to forms within viewports that are at least 768px wide!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</a:rPr>
              <a:t>Additional rule for an inline form: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tx1"/>
                </a:solidFill>
              </a:rPr>
              <a:t>Add class .form-inline to the &lt;form&gt; element</a:t>
            </a:r>
            <a:endParaRPr lang="en-IN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4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63213F-6FE0-40F5-83FF-B22666A7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26" y="62144"/>
            <a:ext cx="6209042" cy="60368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Bookman Old Style" panose="02050604050505020204" pitchFamily="18" charset="0"/>
              </a:rPr>
              <a:t>Bootstrap Inline Form</a:t>
            </a:r>
            <a:endParaRPr lang="en-IN" sz="3600" dirty="0">
              <a:latin typeface="Bookman Old Style" panose="0205060405050502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9A98A09-08D7-4BCD-B4ED-4A9232223FF7}"/>
              </a:ext>
            </a:extLst>
          </p:cNvPr>
          <p:cNvSpPr txBox="1"/>
          <p:nvPr/>
        </p:nvSpPr>
        <p:spPr>
          <a:xfrm>
            <a:off x="85226" y="513658"/>
            <a:ext cx="8842162" cy="63709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&lt;html lang="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en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&lt;head&gt;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&lt;title&gt;Bootstrap Example&lt;/title&gt;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&lt;meta charset="utf-8"&gt;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&lt;meta name="viewport" content="width=device-width, initial-scale=1"&gt;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&lt;link 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rel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="stylesheet" 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href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="https://maxcdn.bootstrapcdn.com/bootstrap/3.4.1/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css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/bootstrap.min.css"&gt;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&lt;script 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src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="https://ajax.googleapis.com/ajax/libs/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jquery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/3.5.1/jquery.min.js"&gt;&lt;/script&gt;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&lt;script 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src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="https://maxcdn.bootstrapcdn.com/bootstrap/3.4.1/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js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/bootstrap.min.js"&gt;&lt;/script&gt;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&lt;/head&gt;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lang="en-IN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&lt;div class="container"&gt;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&lt;h2&gt;Inline form&lt;/h2&gt;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&lt;p&gt;Make the viewport larger than 768px wide to see that all of the form elements are inline, left aligned, and the labels are alongside.&lt;/p&gt;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IN" sz="1200" dirty="0">
                <a:solidFill>
                  <a:srgbClr val="C00000"/>
                </a:solidFill>
                <a:latin typeface="Consolas" panose="020B0609020204030204" pitchFamily="49" charset="0"/>
              </a:rPr>
              <a:t>&lt;form </a:t>
            </a:r>
            <a:r>
              <a:rPr lang="en-IN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class="form-inline</a:t>
            </a:r>
            <a:r>
              <a:rPr lang="en-IN" sz="1200" dirty="0">
                <a:solidFill>
                  <a:srgbClr val="C00000"/>
                </a:solidFill>
                <a:latin typeface="Consolas" panose="020B0609020204030204" pitchFamily="49" charset="0"/>
              </a:rPr>
              <a:t>" action="/</a:t>
            </a:r>
            <a:r>
              <a:rPr lang="en-IN" sz="1200" dirty="0" err="1">
                <a:solidFill>
                  <a:srgbClr val="C00000"/>
                </a:solidFill>
                <a:latin typeface="Consolas" panose="020B0609020204030204" pitchFamily="49" charset="0"/>
              </a:rPr>
              <a:t>action_page.php</a:t>
            </a:r>
            <a:r>
              <a:rPr lang="en-IN" sz="1200" dirty="0">
                <a:solidFill>
                  <a:srgbClr val="C00000"/>
                </a:solidFill>
                <a:latin typeface="Consolas" panose="020B0609020204030204" pitchFamily="49" charset="0"/>
              </a:rPr>
              <a:t>"&gt;</a:t>
            </a:r>
          </a:p>
          <a:p>
            <a:pPr lvl="0"/>
            <a:r>
              <a:rPr lang="en-IN" sz="1200" dirty="0">
                <a:solidFill>
                  <a:srgbClr val="C00000"/>
                </a:solidFill>
                <a:latin typeface="Consolas" panose="020B0609020204030204" pitchFamily="49" charset="0"/>
              </a:rPr>
              <a:t>    &lt;div class="form-group"&gt;</a:t>
            </a:r>
          </a:p>
          <a:p>
            <a:pPr lvl="0"/>
            <a:r>
              <a:rPr lang="en-IN" sz="1200" dirty="0">
                <a:solidFill>
                  <a:srgbClr val="C00000"/>
                </a:solidFill>
                <a:latin typeface="Consolas" panose="020B0609020204030204" pitchFamily="49" charset="0"/>
              </a:rPr>
              <a:t>      &lt;label for="email"&gt;Email:&lt;/label&gt;</a:t>
            </a:r>
          </a:p>
          <a:p>
            <a:pPr lvl="0"/>
            <a:r>
              <a:rPr lang="en-IN" sz="1200" dirty="0">
                <a:solidFill>
                  <a:srgbClr val="C00000"/>
                </a:solidFill>
                <a:latin typeface="Consolas" panose="020B0609020204030204" pitchFamily="49" charset="0"/>
              </a:rPr>
              <a:t>      &lt;input type="email" class="form-control" id="email" placeholder="Enter email" name="email"&gt;</a:t>
            </a:r>
          </a:p>
          <a:p>
            <a:pPr lvl="0"/>
            <a:r>
              <a:rPr lang="en-IN" sz="1200" dirty="0">
                <a:solidFill>
                  <a:srgbClr val="C00000"/>
                </a:solidFill>
                <a:latin typeface="Consolas" panose="020B0609020204030204" pitchFamily="49" charset="0"/>
              </a:rPr>
              <a:t>    &lt;/div&gt;</a:t>
            </a:r>
          </a:p>
          <a:p>
            <a:pPr lvl="0"/>
            <a:r>
              <a:rPr lang="en-IN" sz="1200" dirty="0">
                <a:solidFill>
                  <a:srgbClr val="C00000"/>
                </a:solidFill>
                <a:latin typeface="Consolas" panose="020B0609020204030204" pitchFamily="49" charset="0"/>
              </a:rPr>
              <a:t>    &lt;div class="form-group"&gt;</a:t>
            </a:r>
          </a:p>
          <a:p>
            <a:pPr lvl="0"/>
            <a:r>
              <a:rPr lang="en-IN" sz="1200" dirty="0">
                <a:solidFill>
                  <a:srgbClr val="C00000"/>
                </a:solidFill>
                <a:latin typeface="Consolas" panose="020B0609020204030204" pitchFamily="49" charset="0"/>
              </a:rPr>
              <a:t>      &lt;label for="</a:t>
            </a:r>
            <a:r>
              <a:rPr lang="en-IN" sz="1200" dirty="0" err="1">
                <a:solidFill>
                  <a:srgbClr val="C00000"/>
                </a:solidFill>
                <a:latin typeface="Consolas" panose="020B0609020204030204" pitchFamily="49" charset="0"/>
              </a:rPr>
              <a:t>pwd</a:t>
            </a:r>
            <a:r>
              <a:rPr lang="en-IN" sz="1200" dirty="0">
                <a:solidFill>
                  <a:srgbClr val="C00000"/>
                </a:solidFill>
                <a:latin typeface="Consolas" panose="020B0609020204030204" pitchFamily="49" charset="0"/>
              </a:rPr>
              <a:t>"&gt;Password:&lt;/label&gt;</a:t>
            </a:r>
          </a:p>
          <a:p>
            <a:pPr lvl="0"/>
            <a:r>
              <a:rPr lang="en-IN" sz="1200" dirty="0">
                <a:solidFill>
                  <a:srgbClr val="C00000"/>
                </a:solidFill>
                <a:latin typeface="Consolas" panose="020B0609020204030204" pitchFamily="49" charset="0"/>
              </a:rPr>
              <a:t>      &lt;input type="password" class="form-control" id="</a:t>
            </a:r>
            <a:r>
              <a:rPr lang="en-IN" sz="1200" dirty="0" err="1">
                <a:solidFill>
                  <a:srgbClr val="C00000"/>
                </a:solidFill>
                <a:latin typeface="Consolas" panose="020B0609020204030204" pitchFamily="49" charset="0"/>
              </a:rPr>
              <a:t>pwd</a:t>
            </a:r>
            <a:r>
              <a:rPr lang="en-IN" sz="1200" dirty="0">
                <a:solidFill>
                  <a:srgbClr val="C00000"/>
                </a:solidFill>
                <a:latin typeface="Consolas" panose="020B0609020204030204" pitchFamily="49" charset="0"/>
              </a:rPr>
              <a:t>" placeholder="Enter password" name="</a:t>
            </a:r>
            <a:r>
              <a:rPr lang="en-IN" sz="1200" dirty="0" err="1">
                <a:solidFill>
                  <a:srgbClr val="C00000"/>
                </a:solidFill>
                <a:latin typeface="Consolas" panose="020B0609020204030204" pitchFamily="49" charset="0"/>
              </a:rPr>
              <a:t>pwd</a:t>
            </a:r>
            <a:r>
              <a:rPr lang="en-IN" sz="1200" dirty="0">
                <a:solidFill>
                  <a:srgbClr val="C00000"/>
                </a:solidFill>
                <a:latin typeface="Consolas" panose="020B0609020204030204" pitchFamily="49" charset="0"/>
              </a:rPr>
              <a:t>"&gt;</a:t>
            </a:r>
          </a:p>
          <a:p>
            <a:pPr lvl="0"/>
            <a:r>
              <a:rPr lang="en-IN" sz="1200" dirty="0">
                <a:solidFill>
                  <a:srgbClr val="C00000"/>
                </a:solidFill>
                <a:latin typeface="Consolas" panose="020B0609020204030204" pitchFamily="49" charset="0"/>
              </a:rPr>
              <a:t>    &lt;/div&gt;</a:t>
            </a:r>
          </a:p>
          <a:p>
            <a:pPr lvl="0"/>
            <a:r>
              <a:rPr lang="en-IN" sz="1200" dirty="0">
                <a:solidFill>
                  <a:srgbClr val="C00000"/>
                </a:solidFill>
                <a:latin typeface="Consolas" panose="020B0609020204030204" pitchFamily="49" charset="0"/>
              </a:rPr>
              <a:t>    &lt;div class="checkbox"&gt;</a:t>
            </a:r>
          </a:p>
          <a:p>
            <a:pPr lvl="0"/>
            <a:r>
              <a:rPr lang="en-IN" sz="1200" dirty="0">
                <a:solidFill>
                  <a:srgbClr val="C00000"/>
                </a:solidFill>
                <a:latin typeface="Consolas" panose="020B0609020204030204" pitchFamily="49" charset="0"/>
              </a:rPr>
              <a:t>      &lt;label&gt;&lt;input type="checkbox" name="remember"&gt; Remember me&lt;/label&gt;</a:t>
            </a:r>
          </a:p>
          <a:p>
            <a:pPr lvl="0"/>
            <a:r>
              <a:rPr lang="en-IN" sz="1200" dirty="0">
                <a:solidFill>
                  <a:srgbClr val="C00000"/>
                </a:solidFill>
                <a:latin typeface="Consolas" panose="020B0609020204030204" pitchFamily="49" charset="0"/>
              </a:rPr>
              <a:t>    &lt;/div&gt;</a:t>
            </a:r>
          </a:p>
          <a:p>
            <a:pPr lvl="0"/>
            <a:r>
              <a:rPr lang="en-IN" sz="1200" dirty="0">
                <a:solidFill>
                  <a:srgbClr val="C00000"/>
                </a:solidFill>
                <a:latin typeface="Consolas" panose="020B0609020204030204" pitchFamily="49" charset="0"/>
              </a:rPr>
              <a:t>    &lt;button type="submit" class="</a:t>
            </a:r>
            <a:r>
              <a:rPr lang="en-IN" sz="1200" dirty="0" err="1">
                <a:solidFill>
                  <a:srgbClr val="C00000"/>
                </a:solidFill>
                <a:latin typeface="Consolas" panose="020B0609020204030204" pitchFamily="49" charset="0"/>
              </a:rPr>
              <a:t>btn</a:t>
            </a:r>
            <a:r>
              <a:rPr lang="en-IN" sz="1200" dirty="0">
                <a:solidFill>
                  <a:srgbClr val="C00000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 err="1">
                <a:solidFill>
                  <a:srgbClr val="C00000"/>
                </a:solidFill>
                <a:latin typeface="Consolas" panose="020B0609020204030204" pitchFamily="49" charset="0"/>
              </a:rPr>
              <a:t>btn</a:t>
            </a:r>
            <a:r>
              <a:rPr lang="en-IN" sz="1200" dirty="0">
                <a:solidFill>
                  <a:srgbClr val="C00000"/>
                </a:solidFill>
                <a:latin typeface="Consolas" panose="020B0609020204030204" pitchFamily="49" charset="0"/>
              </a:rPr>
              <a:t>-default"&gt;Submit&lt;/button&gt;</a:t>
            </a:r>
          </a:p>
          <a:p>
            <a:pPr lvl="0"/>
            <a:r>
              <a:rPr lang="en-IN" sz="1200" dirty="0">
                <a:solidFill>
                  <a:srgbClr val="C00000"/>
                </a:solidFill>
                <a:latin typeface="Consolas" panose="020B0609020204030204" pitchFamily="49" charset="0"/>
              </a:rPr>
              <a:t>  &lt;/form&gt;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&lt;/div&gt;</a:t>
            </a:r>
          </a:p>
          <a:p>
            <a:pPr lvl="0"/>
            <a:endParaRPr lang="en-IN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&lt;/html&gt;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CF7ED3E-5D61-4C38-8460-0DA1CAA0A0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9" t="60194" r="31115" b="19742"/>
          <a:stretch/>
        </p:blipFill>
        <p:spPr>
          <a:xfrm>
            <a:off x="0" y="650136"/>
            <a:ext cx="10217081" cy="190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15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63213F-6FE0-40F5-83FF-B22666A7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26" y="62144"/>
            <a:ext cx="6209042" cy="60368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Bookman Old Style" panose="02050604050505020204" pitchFamily="18" charset="0"/>
              </a:rPr>
              <a:t>Bootstrap Horizontal Form</a:t>
            </a:r>
            <a:endParaRPr lang="en-IN" sz="3600" dirty="0">
              <a:latin typeface="Bookman Old Style" panose="0205060405050502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9A98A09-08D7-4BCD-B4ED-4A9232223FF7}"/>
              </a:ext>
            </a:extLst>
          </p:cNvPr>
          <p:cNvSpPr txBox="1"/>
          <p:nvPr/>
        </p:nvSpPr>
        <p:spPr>
          <a:xfrm>
            <a:off x="85226" y="513658"/>
            <a:ext cx="8842162" cy="63709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lang="en-IN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&lt;div class="container"&gt;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&lt;h2&gt;Horizontal form&lt;/h2&gt;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&lt;form </a:t>
            </a:r>
            <a:r>
              <a:rPr lang="en-IN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class="form-horizontal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" action="/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action_page.php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&lt;div class="form-group"&gt;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  &lt;label </a:t>
            </a:r>
            <a:r>
              <a:rPr lang="en-IN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class="control-label 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col-sm-2" for="email"&gt;Email:&lt;/label&gt;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  &lt;div class="col-sm-10"&gt;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    &lt;input type="email" </a:t>
            </a:r>
            <a:r>
              <a:rPr lang="en-IN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class="form-control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" id="email" placeholder="Enter email" name="email"&gt;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  &lt;/div&gt;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&lt;/div&gt;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&lt;div class="form-group"&gt;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  &lt;label </a:t>
            </a:r>
            <a:r>
              <a:rPr lang="en-IN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class="control-label 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col-sm-2" for="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pwd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"&gt;Password:&lt;/label&gt;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  &lt;div class="col-sm-10"&gt;          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    &lt;input type="password" </a:t>
            </a:r>
            <a:r>
              <a:rPr lang="en-IN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class="form-control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" id="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pwd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" placeholder="Enter password" name="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pwd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  &lt;/div&gt;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&lt;/div&gt;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&lt;div </a:t>
            </a:r>
            <a:r>
              <a:rPr lang="en-IN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class="form-group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        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  &lt;div class="col-sm-offset-2 col-sm-10"&gt;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    &lt;div class="checkbox"&gt;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      &lt;label&gt;&lt;input type="checkbox" name="remember"&gt; Remember me&lt;/label&gt;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    &lt;/div&gt;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  &lt;/div&gt;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&lt;/div&gt;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&lt;div </a:t>
            </a:r>
            <a:r>
              <a:rPr lang="en-IN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class="form-group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        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  &lt;div class="col-sm-offset-2 col-sm-10"&gt;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    &lt;button type="submit" class="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btn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btn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-default"&gt;Submit&lt;/button&gt;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  &lt;/div&gt;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&lt;/div&gt;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&lt;/form&gt;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&lt;/div&gt;</a:t>
            </a:r>
          </a:p>
          <a:p>
            <a:pPr lvl="0"/>
            <a:endParaRPr lang="en-IN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C2732D51-1671-4F6C-91B4-844F0FE49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2614" y="0"/>
            <a:ext cx="3179386" cy="674199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/>
                </a:solidFill>
                <a:latin typeface="Bookman Old Style" panose="02050604050505020204" pitchFamily="18" charset="0"/>
              </a:rPr>
              <a:t>A horizontal form means that the labels are aligned next to the input field (horizontal) on large and medium screens. 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/>
                </a:solidFill>
                <a:latin typeface="Bookman Old Style" panose="02050604050505020204" pitchFamily="18" charset="0"/>
              </a:rPr>
              <a:t>On small screens (767px and below), it will transform to a vertical form (labels are placed on top of each input).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  <a:latin typeface="Bookman Old Style" panose="020506040505050202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Bookman Old Style" panose="02050604050505020204" pitchFamily="18" charset="0"/>
              </a:rPr>
              <a:t>Additional rules for a horizontal form: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/>
                </a:solidFill>
                <a:latin typeface="Bookman Old Style" panose="02050604050505020204" pitchFamily="18" charset="0"/>
              </a:rPr>
              <a:t>Add class .form-horizontal to the &lt;form&gt; element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/>
                </a:solidFill>
                <a:latin typeface="Bookman Old Style" panose="02050604050505020204" pitchFamily="18" charset="0"/>
              </a:rPr>
              <a:t>Add class .control-label to all &lt;label&gt; elements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n-US" sz="1400" dirty="0">
              <a:solidFill>
                <a:schemeClr val="tx1"/>
              </a:solidFill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/>
                </a:solidFill>
                <a:latin typeface="Bookman Old Style" panose="02050604050505020204" pitchFamily="18" charset="0"/>
              </a:rPr>
              <a:t>Tip: Use Bootstrap's predefined grid classes to align labels and groups of form controls in a horizontal layout.</a:t>
            </a:r>
            <a:endParaRPr lang="en-IN" sz="1400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75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63213F-6FE0-40F5-83FF-B22666A7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26" y="62144"/>
            <a:ext cx="6209042" cy="60368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Bookman Old Style" panose="02050604050505020204" pitchFamily="18" charset="0"/>
              </a:rPr>
              <a:t>Bootstrap Horizontal Form</a:t>
            </a:r>
            <a:endParaRPr lang="en-IN" sz="3600" dirty="0">
              <a:latin typeface="Bookman Old Style" panose="0205060405050502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9A98A09-08D7-4BCD-B4ED-4A9232223FF7}"/>
              </a:ext>
            </a:extLst>
          </p:cNvPr>
          <p:cNvSpPr txBox="1"/>
          <p:nvPr/>
        </p:nvSpPr>
        <p:spPr>
          <a:xfrm>
            <a:off x="85226" y="513658"/>
            <a:ext cx="8842162" cy="63709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lang="en-IN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&lt;div </a:t>
            </a:r>
            <a:r>
              <a:rPr lang="en-IN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class="container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&lt;h2&gt;Horizontal form&lt;/h2&gt;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&lt;form </a:t>
            </a:r>
            <a:r>
              <a:rPr lang="en-IN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class="form-horizontal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" action="/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action_page.php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&lt;div class="form-group"&gt;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  &lt;label </a:t>
            </a:r>
            <a:r>
              <a:rPr lang="en-IN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class="control-label 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col-sm-2" for="email"&gt;Email:&lt;/label&gt;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  &lt;div class="col-sm-10"&gt;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    &lt;input type="email" </a:t>
            </a:r>
            <a:r>
              <a:rPr lang="en-IN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class="form-control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" id="email" placeholder="Enter email" name="email"&gt;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  &lt;/div&gt;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&lt;/div&gt;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&lt;div class="form-group"&gt;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  &lt;label </a:t>
            </a:r>
            <a:r>
              <a:rPr lang="en-IN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class="control-label 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col-sm-2" for="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pwd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"&gt;Password:&lt;/label&gt;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  &lt;div class="col-sm-10"&gt;          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    &lt;input type="password" </a:t>
            </a:r>
            <a:r>
              <a:rPr lang="en-IN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class="form-control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" id="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pwd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" placeholder="Enter password" name="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pwd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  &lt;/div&gt;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&lt;/div&gt;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&lt;div </a:t>
            </a:r>
            <a:r>
              <a:rPr lang="en-IN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class="form-group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        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  &lt;div class="col-sm-offset-2 col-sm-10"&gt;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    &lt;div class="checkbox"&gt;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      &lt;label&gt;&lt;input type="checkbox" name="remember"&gt; Remember me&lt;/label&gt;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    &lt;/div&gt;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  &lt;/div&gt;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&lt;/div&gt;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&lt;div </a:t>
            </a:r>
            <a:r>
              <a:rPr lang="en-IN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class="form-group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        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  &lt;div class="col-sm-offset-2 col-sm-10"&gt;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    &lt;button type="submit" class="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btn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btn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-default"&gt;Submit&lt;/button&gt;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  &lt;/div&gt;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&lt;/div&gt;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&lt;/form&gt;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&lt;/div&gt;</a:t>
            </a:r>
          </a:p>
          <a:p>
            <a:pPr lvl="0"/>
            <a:endParaRPr lang="en-IN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C2732D51-1671-4F6C-91B4-844F0FE49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2614" y="0"/>
            <a:ext cx="3179386" cy="674199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/>
                </a:solidFill>
                <a:latin typeface="Bookman Old Style" panose="02050604050505020204" pitchFamily="18" charset="0"/>
              </a:rPr>
              <a:t>A horizontal form means that the labels are aligned next to the input field (horizontal) on large and medium screens. 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/>
                </a:solidFill>
                <a:latin typeface="Bookman Old Style" panose="02050604050505020204" pitchFamily="18" charset="0"/>
              </a:rPr>
              <a:t>On small screens (767px and below), it will transform to a vertical form (labels are placed on top of each input).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  <a:latin typeface="Bookman Old Style" panose="020506040505050202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  <a:latin typeface="Bookman Old Style" panose="02050604050505020204" pitchFamily="18" charset="0"/>
              </a:rPr>
              <a:t>Additional rules for a horizontal form: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/>
                </a:solidFill>
                <a:latin typeface="Bookman Old Style" panose="02050604050505020204" pitchFamily="18" charset="0"/>
              </a:rPr>
              <a:t>Add class .form-horizontal to the &lt;form&gt; element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/>
                </a:solidFill>
                <a:latin typeface="Bookman Old Style" panose="02050604050505020204" pitchFamily="18" charset="0"/>
              </a:rPr>
              <a:t>Add class .control-label to all &lt;label&gt; elements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n-US" sz="1400" dirty="0">
              <a:solidFill>
                <a:schemeClr val="tx1"/>
              </a:solidFill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/>
                </a:solidFill>
                <a:latin typeface="Bookman Old Style" panose="02050604050505020204" pitchFamily="18" charset="0"/>
              </a:rPr>
              <a:t>Tip: Use Bootstrap's predefined grid classes to align labels and groups of form controls in a horizontal layout.</a:t>
            </a:r>
            <a:endParaRPr lang="en-IN" sz="1400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F251A1E-16C4-44D4-A023-B8AB303226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582" b="8608"/>
          <a:stretch/>
        </p:blipFill>
        <p:spPr>
          <a:xfrm>
            <a:off x="0" y="4545367"/>
            <a:ext cx="12192000" cy="211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4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05CD340B-14D7-4E5D-91FF-79B92103B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>
                <a:latin typeface="Bookman Old Style" panose="02050604050505020204" pitchFamily="18" charset="0"/>
              </a:rPr>
              <a:t>Bootstrap Navigation Bar</a:t>
            </a:r>
            <a:endParaRPr lang="en-IN" sz="5000" dirty="0">
              <a:latin typeface="Bookman Old Style" panose="020506040505050202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1D9264D-83F2-421A-B968-04679EBD61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7095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63213F-6FE0-40F5-83FF-B22666A7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108443"/>
          </a:xfrm>
        </p:spPr>
        <p:txBody>
          <a:bodyPr/>
          <a:lstStyle/>
          <a:p>
            <a:r>
              <a:rPr lang="en-IN" dirty="0">
                <a:latin typeface="Bookman Old Style" panose="02050604050505020204" pitchFamily="18" charset="0"/>
              </a:rPr>
              <a:t>Where to Get Bootstrap?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62D540D-716E-465A-AE86-A23A68498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985" y="1763672"/>
            <a:ext cx="11412415" cy="4421716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300" b="1" dirty="0">
                <a:latin typeface="Bookman Old Style" panose="02050604050505020204" pitchFamily="18" charset="0"/>
              </a:rPr>
              <a:t>  Download Bootstrap from getbootstrap.com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Bookman Old Style" panose="02050604050505020204" pitchFamily="18" charset="0"/>
              </a:rPr>
              <a:t>	Go to getbootstrap.com, and follow the instructions there.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latin typeface="Bookman Old Style" panose="02050604050505020204" pitchFamily="18" charset="0"/>
              </a:rPr>
              <a:t>  </a:t>
            </a:r>
            <a:r>
              <a:rPr lang="en-US" sz="2200" b="1" dirty="0">
                <a:latin typeface="Bookman Old Style" panose="02050604050505020204" pitchFamily="18" charset="0"/>
              </a:rPr>
              <a:t>Include Bootstrap from a CDN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Bookman Old Style" panose="02050604050505020204" pitchFamily="18" charset="0"/>
              </a:rPr>
              <a:t>	If you don't want to download and host Bootstrap yourself, you can include it from a CDN (Content Delivery Network).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Bookman Old Style" panose="02050604050505020204" pitchFamily="18" charset="0"/>
              </a:rPr>
              <a:t>	</a:t>
            </a:r>
            <a:r>
              <a:rPr lang="en-US" dirty="0" err="1">
                <a:latin typeface="Bookman Old Style" panose="02050604050505020204" pitchFamily="18" charset="0"/>
              </a:rPr>
              <a:t>MaxCDN</a:t>
            </a:r>
            <a:r>
              <a:rPr lang="en-US" dirty="0">
                <a:latin typeface="Bookman Old Style" panose="02050604050505020204" pitchFamily="18" charset="0"/>
              </a:rPr>
              <a:t> provides CDN support for Bootstrap's CSS and JavaScript. You must also include jQuery: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latin typeface="Bookman Old Style" panose="020506040505050202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600" dirty="0">
                <a:latin typeface="Bookman Old Style" panose="02050604050505020204" pitchFamily="18" charset="0"/>
              </a:rPr>
              <a:t>	</a:t>
            </a:r>
            <a:r>
              <a:rPr lang="en-US" sz="2100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&lt;!-- Latest compiled and minified CSS --&gt;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100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	&lt;link </a:t>
            </a:r>
            <a:r>
              <a:rPr lang="en-US" sz="2100" b="1" dirty="0" err="1">
                <a:solidFill>
                  <a:srgbClr val="00B050"/>
                </a:solidFill>
                <a:latin typeface="Bookman Old Style" panose="02050604050505020204" pitchFamily="18" charset="0"/>
              </a:rPr>
              <a:t>rel</a:t>
            </a:r>
            <a:r>
              <a:rPr lang="en-US" sz="2100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="stylesheet" </a:t>
            </a:r>
            <a:r>
              <a:rPr lang="en-US" sz="2100" b="1" dirty="0" err="1">
                <a:solidFill>
                  <a:srgbClr val="00B050"/>
                </a:solidFill>
                <a:latin typeface="Bookman Old Style" panose="02050604050505020204" pitchFamily="18" charset="0"/>
              </a:rPr>
              <a:t>href</a:t>
            </a:r>
            <a:r>
              <a:rPr lang="en-US" sz="2100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="https://maxcdn.bootstrapcdn.com/bootstrap/3.4.1/</a:t>
            </a:r>
            <a:r>
              <a:rPr lang="en-US" sz="2100" b="1" dirty="0" err="1">
                <a:solidFill>
                  <a:srgbClr val="00B050"/>
                </a:solidFill>
                <a:latin typeface="Bookman Old Style" panose="02050604050505020204" pitchFamily="18" charset="0"/>
              </a:rPr>
              <a:t>css</a:t>
            </a:r>
            <a:r>
              <a:rPr lang="en-US" sz="2100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/bootstrap.min.css"&gt;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100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	&lt;!-- jQuery library --&gt;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100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	&lt;script </a:t>
            </a:r>
            <a:r>
              <a:rPr lang="en-US" sz="2100" b="1" dirty="0" err="1">
                <a:solidFill>
                  <a:srgbClr val="00B050"/>
                </a:solidFill>
                <a:latin typeface="Bookman Old Style" panose="02050604050505020204" pitchFamily="18" charset="0"/>
              </a:rPr>
              <a:t>src</a:t>
            </a:r>
            <a:r>
              <a:rPr lang="en-US" sz="2100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="https://ajax.googleapis.com/ajax/libs/</a:t>
            </a:r>
            <a:r>
              <a:rPr lang="en-US" sz="2100" b="1" dirty="0" err="1">
                <a:solidFill>
                  <a:srgbClr val="00B050"/>
                </a:solidFill>
                <a:latin typeface="Bookman Old Style" panose="02050604050505020204" pitchFamily="18" charset="0"/>
              </a:rPr>
              <a:t>jquery</a:t>
            </a:r>
            <a:r>
              <a:rPr lang="en-US" sz="2100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/3.5.1/jquery.min.js"&gt;&lt;/script&gt;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100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	&lt;!-- Latest compiled JavaScript --&gt;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100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	&lt;script </a:t>
            </a:r>
            <a:r>
              <a:rPr lang="en-US" sz="2100" b="1" dirty="0" err="1">
                <a:solidFill>
                  <a:srgbClr val="00B050"/>
                </a:solidFill>
                <a:latin typeface="Bookman Old Style" panose="02050604050505020204" pitchFamily="18" charset="0"/>
              </a:rPr>
              <a:t>src</a:t>
            </a:r>
            <a:r>
              <a:rPr lang="en-US" sz="2100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="https://maxcdn.bootstrapcdn.com/bootstrap/3.4.1/</a:t>
            </a:r>
            <a:r>
              <a:rPr lang="en-US" sz="2100" b="1" dirty="0" err="1">
                <a:solidFill>
                  <a:srgbClr val="00B050"/>
                </a:solidFill>
                <a:latin typeface="Bookman Old Style" panose="02050604050505020204" pitchFamily="18" charset="0"/>
              </a:rPr>
              <a:t>js</a:t>
            </a:r>
            <a:r>
              <a:rPr lang="en-US" sz="2100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/bootstrap.min.js"&gt;&lt;/script&gt;</a:t>
            </a:r>
            <a:endParaRPr lang="en-IN" sz="2100" b="1" dirty="0">
              <a:solidFill>
                <a:srgbClr val="00B050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65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63213F-6FE0-40F5-83FF-B22666A7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6144" y="79899"/>
            <a:ext cx="2840853" cy="1448649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Bookman Old Style" panose="02050604050505020204" pitchFamily="18" charset="0"/>
              </a:rPr>
              <a:t>Bootstrap Navigation Bar</a:t>
            </a:r>
            <a:endParaRPr lang="en-IN" sz="3600" dirty="0"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62D540D-716E-465A-AE86-A23A68498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2496" y="1763847"/>
            <a:ext cx="2840853" cy="4421716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Bookman Old Style" panose="02050604050505020204" pitchFamily="18" charset="0"/>
              </a:rPr>
              <a:t>A navigation bar is a navigation header that is placed at the top of the page: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latin typeface="Bookman Old Style" panose="020506040505050202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Bookman Old Style" panose="02050604050505020204" pitchFamily="18" charset="0"/>
              </a:rPr>
              <a:t>With Bootstrap, a navigation bar can extend or collapse, depending on the screen size.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latin typeface="Bookman Old Style" panose="020506040505050202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Bookman Old Style" panose="02050604050505020204" pitchFamily="18" charset="0"/>
              </a:rPr>
              <a:t>A standard navigation bar is created with </a:t>
            </a:r>
            <a:endParaRPr lang="en-US" sz="1600" dirty="0" smtClean="0">
              <a:latin typeface="Bookman Old Style" panose="020506040505050202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rgbClr val="C00000"/>
                </a:solidFill>
                <a:latin typeface="Bookman Old Style" panose="02050604050505020204" pitchFamily="18" charset="0"/>
              </a:rPr>
              <a:t>&lt;</a:t>
            </a:r>
            <a:r>
              <a:rPr lang="en-US" sz="1600" dirty="0">
                <a:solidFill>
                  <a:srgbClr val="C00000"/>
                </a:solidFill>
                <a:latin typeface="Bookman Old Style" panose="02050604050505020204" pitchFamily="18" charset="0"/>
              </a:rPr>
              <a:t>nav class="navbar </a:t>
            </a:r>
            <a:r>
              <a:rPr lang="en-US" sz="1600" dirty="0" err="1">
                <a:solidFill>
                  <a:srgbClr val="C00000"/>
                </a:solidFill>
                <a:latin typeface="Bookman Old Style" panose="02050604050505020204" pitchFamily="18" charset="0"/>
              </a:rPr>
              <a:t>navbar</a:t>
            </a:r>
            <a:r>
              <a:rPr lang="en-US" sz="1600" dirty="0">
                <a:solidFill>
                  <a:srgbClr val="C00000"/>
                </a:solidFill>
                <a:latin typeface="Bookman Old Style" panose="02050604050505020204" pitchFamily="18" charset="0"/>
              </a:rPr>
              <a:t>-default</a:t>
            </a:r>
            <a:r>
              <a:rPr lang="en-US" sz="1600" dirty="0" smtClean="0">
                <a:solidFill>
                  <a:srgbClr val="C00000"/>
                </a:solidFill>
                <a:latin typeface="Bookman Old Style" panose="02050604050505020204" pitchFamily="18" charset="0"/>
              </a:rPr>
              <a:t>"&gt;.</a:t>
            </a:r>
            <a:endParaRPr lang="en-US" sz="1600" dirty="0">
              <a:solidFill>
                <a:srgbClr val="C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9003BF9-829D-4438-A879-386491689897}"/>
              </a:ext>
            </a:extLst>
          </p:cNvPr>
          <p:cNvSpPr txBox="1"/>
          <p:nvPr/>
        </p:nvSpPr>
        <p:spPr>
          <a:xfrm>
            <a:off x="-1" y="0"/>
            <a:ext cx="9075761" cy="689419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&lt;html lang="</a:t>
            </a:r>
            <a:r>
              <a:rPr lang="en-IN" sz="1300" dirty="0" err="1">
                <a:solidFill>
                  <a:prstClr val="black"/>
                </a:solidFill>
                <a:latin typeface="Consolas" panose="020B0609020204030204" pitchFamily="49" charset="0"/>
              </a:rPr>
              <a:t>en</a:t>
            </a:r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"&gt;</a:t>
            </a:r>
          </a:p>
          <a:p>
            <a:pPr lvl="0"/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&lt;head&gt;</a:t>
            </a:r>
          </a:p>
          <a:p>
            <a:pPr lvl="0"/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  &lt;title&gt;Bootstrap Example&lt;/title&gt;</a:t>
            </a:r>
          </a:p>
          <a:p>
            <a:pPr lvl="0"/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  &lt;meta charset="utf-8"&gt;</a:t>
            </a:r>
          </a:p>
          <a:p>
            <a:pPr lvl="0"/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  &lt;meta name="viewport" content="width=device-width, initial-scale=1"&gt;</a:t>
            </a:r>
          </a:p>
          <a:p>
            <a:pPr lvl="0"/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  &lt;link </a:t>
            </a:r>
            <a:r>
              <a:rPr lang="en-IN" sz="1300" dirty="0" err="1">
                <a:solidFill>
                  <a:prstClr val="black"/>
                </a:solidFill>
                <a:latin typeface="Consolas" panose="020B0609020204030204" pitchFamily="49" charset="0"/>
              </a:rPr>
              <a:t>rel</a:t>
            </a:r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="stylesheet" </a:t>
            </a:r>
            <a:r>
              <a:rPr lang="en-IN" sz="1300" dirty="0" err="1">
                <a:solidFill>
                  <a:prstClr val="black"/>
                </a:solidFill>
                <a:latin typeface="Consolas" panose="020B0609020204030204" pitchFamily="49" charset="0"/>
              </a:rPr>
              <a:t>href</a:t>
            </a:r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="https://maxcdn.bootstrapcdn.com/bootstrap/3.4.1/</a:t>
            </a:r>
            <a:r>
              <a:rPr lang="en-IN" sz="1300" dirty="0" err="1">
                <a:solidFill>
                  <a:prstClr val="black"/>
                </a:solidFill>
                <a:latin typeface="Consolas" panose="020B0609020204030204" pitchFamily="49" charset="0"/>
              </a:rPr>
              <a:t>css</a:t>
            </a:r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/bootstrap.min.css"&gt;</a:t>
            </a:r>
          </a:p>
          <a:p>
            <a:pPr lvl="0"/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  &lt;script </a:t>
            </a:r>
            <a:r>
              <a:rPr lang="en-IN" sz="1300" dirty="0" err="1">
                <a:solidFill>
                  <a:prstClr val="black"/>
                </a:solidFill>
                <a:latin typeface="Consolas" panose="020B0609020204030204" pitchFamily="49" charset="0"/>
              </a:rPr>
              <a:t>src</a:t>
            </a:r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="https://ajax.googleapis.com/ajax/libs/</a:t>
            </a:r>
            <a:r>
              <a:rPr lang="en-IN" sz="1300" dirty="0" err="1">
                <a:solidFill>
                  <a:prstClr val="black"/>
                </a:solidFill>
                <a:latin typeface="Consolas" panose="020B0609020204030204" pitchFamily="49" charset="0"/>
              </a:rPr>
              <a:t>jquery</a:t>
            </a:r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/3.5.1/jquery.min.js"&gt;&lt;/script&gt;</a:t>
            </a:r>
          </a:p>
          <a:p>
            <a:pPr lvl="0"/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  &lt;script </a:t>
            </a:r>
            <a:r>
              <a:rPr lang="en-IN" sz="1300" dirty="0" err="1">
                <a:solidFill>
                  <a:prstClr val="black"/>
                </a:solidFill>
                <a:latin typeface="Consolas" panose="020B0609020204030204" pitchFamily="49" charset="0"/>
              </a:rPr>
              <a:t>src</a:t>
            </a:r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="https://maxcdn.bootstrapcdn.com/bootstrap/3.4.1/</a:t>
            </a:r>
            <a:r>
              <a:rPr lang="en-IN" sz="1300" dirty="0" err="1">
                <a:solidFill>
                  <a:prstClr val="black"/>
                </a:solidFill>
                <a:latin typeface="Consolas" panose="020B0609020204030204" pitchFamily="49" charset="0"/>
              </a:rPr>
              <a:t>js</a:t>
            </a:r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/bootstrap.min.js"&gt;&lt;/script&gt;</a:t>
            </a:r>
          </a:p>
          <a:p>
            <a:pPr lvl="0"/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&lt;/head&gt;</a:t>
            </a:r>
          </a:p>
          <a:p>
            <a:pPr lvl="0"/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lang="en-IN" sz="13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300" dirty="0">
                <a:solidFill>
                  <a:srgbClr val="FF0000"/>
                </a:solidFill>
                <a:latin typeface="Consolas" panose="020B0609020204030204" pitchFamily="49" charset="0"/>
              </a:rPr>
              <a:t>&lt;nav class="navbar navbar-default"&gt;</a:t>
            </a:r>
          </a:p>
          <a:p>
            <a:pPr lvl="0"/>
            <a:r>
              <a:rPr lang="en-IN" sz="1300" dirty="0">
                <a:solidFill>
                  <a:srgbClr val="FF0000"/>
                </a:solidFill>
                <a:latin typeface="Consolas" panose="020B0609020204030204" pitchFamily="49" charset="0"/>
              </a:rPr>
              <a:t>  &lt;div class="container-fluid"&gt;</a:t>
            </a:r>
          </a:p>
          <a:p>
            <a:pPr lvl="0"/>
            <a:r>
              <a:rPr lang="en-IN" sz="1300" dirty="0">
                <a:solidFill>
                  <a:srgbClr val="FF0000"/>
                </a:solidFill>
                <a:latin typeface="Consolas" panose="020B0609020204030204" pitchFamily="49" charset="0"/>
              </a:rPr>
              <a:t>    &lt;div class="navbar-header"&gt;</a:t>
            </a:r>
          </a:p>
          <a:p>
            <a:pPr lvl="0"/>
            <a:r>
              <a:rPr lang="en-IN" sz="1300" dirty="0">
                <a:solidFill>
                  <a:srgbClr val="FF0000"/>
                </a:solidFill>
                <a:latin typeface="Consolas" panose="020B0609020204030204" pitchFamily="49" charset="0"/>
              </a:rPr>
              <a:t>      &lt;a class="navbar-brand" </a:t>
            </a:r>
            <a:r>
              <a:rPr lang="en-IN" sz="1300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IN" sz="1300" dirty="0">
                <a:solidFill>
                  <a:srgbClr val="FF0000"/>
                </a:solidFill>
                <a:latin typeface="Consolas" panose="020B0609020204030204" pitchFamily="49" charset="0"/>
              </a:rPr>
              <a:t>="#"&gt;</a:t>
            </a:r>
            <a:r>
              <a:rPr lang="en-IN" sz="1300" dirty="0" err="1">
                <a:solidFill>
                  <a:srgbClr val="FF0000"/>
                </a:solidFill>
                <a:latin typeface="Consolas" panose="020B0609020204030204" pitchFamily="49" charset="0"/>
              </a:rPr>
              <a:t>WebSiteName</a:t>
            </a:r>
            <a:r>
              <a:rPr lang="en-IN" sz="1300" dirty="0">
                <a:solidFill>
                  <a:srgbClr val="FF0000"/>
                </a:solidFill>
                <a:latin typeface="Consolas" panose="020B0609020204030204" pitchFamily="49" charset="0"/>
              </a:rPr>
              <a:t>&lt;/a&gt;</a:t>
            </a:r>
          </a:p>
          <a:p>
            <a:pPr lvl="0"/>
            <a:r>
              <a:rPr lang="en-IN" sz="1300" dirty="0">
                <a:solidFill>
                  <a:srgbClr val="FF0000"/>
                </a:solidFill>
                <a:latin typeface="Consolas" panose="020B0609020204030204" pitchFamily="49" charset="0"/>
              </a:rPr>
              <a:t>    &lt;/div&gt;</a:t>
            </a:r>
          </a:p>
          <a:p>
            <a:pPr lvl="0"/>
            <a:r>
              <a:rPr lang="en-IN" sz="1300" dirty="0">
                <a:solidFill>
                  <a:srgbClr val="FF0000"/>
                </a:solidFill>
                <a:latin typeface="Consolas" panose="020B0609020204030204" pitchFamily="49" charset="0"/>
              </a:rPr>
              <a:t>    &lt;ul class="nav navbar-nav"&gt;</a:t>
            </a:r>
          </a:p>
          <a:p>
            <a:pPr lvl="0"/>
            <a:r>
              <a:rPr lang="en-IN" sz="1300" dirty="0">
                <a:solidFill>
                  <a:srgbClr val="FF0000"/>
                </a:solidFill>
                <a:latin typeface="Consolas" panose="020B0609020204030204" pitchFamily="49" charset="0"/>
              </a:rPr>
              <a:t>      &lt;li class="active"&gt;&lt;a </a:t>
            </a:r>
            <a:r>
              <a:rPr lang="en-IN" sz="1300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IN" sz="1300" dirty="0">
                <a:solidFill>
                  <a:srgbClr val="FF0000"/>
                </a:solidFill>
                <a:latin typeface="Consolas" panose="020B0609020204030204" pitchFamily="49" charset="0"/>
              </a:rPr>
              <a:t>="#"&gt;Home&lt;/a&gt;&lt;/li&gt;</a:t>
            </a:r>
          </a:p>
          <a:p>
            <a:pPr lvl="0"/>
            <a:r>
              <a:rPr lang="en-IN" sz="1300" dirty="0">
                <a:solidFill>
                  <a:srgbClr val="FF0000"/>
                </a:solidFill>
                <a:latin typeface="Consolas" panose="020B0609020204030204" pitchFamily="49" charset="0"/>
              </a:rPr>
              <a:t>      &lt;li&gt;&lt;a </a:t>
            </a:r>
            <a:r>
              <a:rPr lang="en-IN" sz="1300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IN" sz="1300" dirty="0">
                <a:solidFill>
                  <a:srgbClr val="FF0000"/>
                </a:solidFill>
                <a:latin typeface="Consolas" panose="020B0609020204030204" pitchFamily="49" charset="0"/>
              </a:rPr>
              <a:t>="#"&gt;Page 1&lt;/a&gt;&lt;/li&gt;</a:t>
            </a:r>
          </a:p>
          <a:p>
            <a:pPr lvl="0"/>
            <a:r>
              <a:rPr lang="en-IN" sz="1300" dirty="0">
                <a:solidFill>
                  <a:srgbClr val="FF0000"/>
                </a:solidFill>
                <a:latin typeface="Consolas" panose="020B0609020204030204" pitchFamily="49" charset="0"/>
              </a:rPr>
              <a:t>      &lt;li&gt;&lt;a </a:t>
            </a:r>
            <a:r>
              <a:rPr lang="en-IN" sz="1300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IN" sz="1300" dirty="0">
                <a:solidFill>
                  <a:srgbClr val="FF0000"/>
                </a:solidFill>
                <a:latin typeface="Consolas" panose="020B0609020204030204" pitchFamily="49" charset="0"/>
              </a:rPr>
              <a:t>="#"&gt;Page 2&lt;/a&gt;&lt;/li&gt;</a:t>
            </a:r>
          </a:p>
          <a:p>
            <a:pPr lvl="0"/>
            <a:r>
              <a:rPr lang="en-IN" sz="1300" dirty="0">
                <a:solidFill>
                  <a:srgbClr val="FF0000"/>
                </a:solidFill>
                <a:latin typeface="Consolas" panose="020B0609020204030204" pitchFamily="49" charset="0"/>
              </a:rPr>
              <a:t>      &lt;li&gt;&lt;a </a:t>
            </a:r>
            <a:r>
              <a:rPr lang="en-IN" sz="1300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IN" sz="1300" dirty="0">
                <a:solidFill>
                  <a:srgbClr val="FF0000"/>
                </a:solidFill>
                <a:latin typeface="Consolas" panose="020B0609020204030204" pitchFamily="49" charset="0"/>
              </a:rPr>
              <a:t>="#"&gt;Page 3&lt;/a&gt;&lt;/li&gt;</a:t>
            </a:r>
          </a:p>
          <a:p>
            <a:pPr lvl="0"/>
            <a:r>
              <a:rPr lang="en-IN" sz="1300" dirty="0">
                <a:solidFill>
                  <a:srgbClr val="FF0000"/>
                </a:solidFill>
                <a:latin typeface="Consolas" panose="020B0609020204030204" pitchFamily="49" charset="0"/>
              </a:rPr>
              <a:t>    &lt;/ul&gt;</a:t>
            </a:r>
          </a:p>
          <a:p>
            <a:pPr lvl="0"/>
            <a:r>
              <a:rPr lang="en-IN" sz="1300" dirty="0">
                <a:solidFill>
                  <a:srgbClr val="FF0000"/>
                </a:solidFill>
                <a:latin typeface="Consolas" panose="020B0609020204030204" pitchFamily="49" charset="0"/>
              </a:rPr>
              <a:t>  &lt;/div&gt;</a:t>
            </a:r>
          </a:p>
          <a:p>
            <a:pPr lvl="0"/>
            <a:r>
              <a:rPr lang="en-IN" sz="1300" dirty="0">
                <a:solidFill>
                  <a:srgbClr val="FF0000"/>
                </a:solidFill>
                <a:latin typeface="Consolas" panose="020B0609020204030204" pitchFamily="49" charset="0"/>
              </a:rPr>
              <a:t>&lt;/nav&gt;</a:t>
            </a:r>
          </a:p>
          <a:p>
            <a:pPr lvl="0"/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</a:p>
          <a:p>
            <a:pPr lvl="0"/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&lt;div class="container"&gt;</a:t>
            </a:r>
          </a:p>
          <a:p>
            <a:pPr lvl="0"/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  &lt;h3&gt;Basic Navbar Example&lt;/h3&gt;</a:t>
            </a:r>
          </a:p>
          <a:p>
            <a:pPr lvl="0"/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  &lt;p&gt;A navigation bar is a navigation header that is placed at the top of the page.&lt;/p&gt;</a:t>
            </a:r>
          </a:p>
          <a:p>
            <a:pPr lvl="0"/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&lt;/div&gt;</a:t>
            </a:r>
          </a:p>
          <a:p>
            <a:pPr lvl="0"/>
            <a:endParaRPr lang="en-IN" sz="13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110316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63213F-6FE0-40F5-83FF-B22666A7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6144" y="79899"/>
            <a:ext cx="2840853" cy="1243933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Bookman Old Style" panose="02050604050505020204" pitchFamily="18" charset="0"/>
              </a:rPr>
              <a:t>Bootstrap Navigation Bar</a:t>
            </a:r>
            <a:endParaRPr lang="en-IN" sz="3600" dirty="0">
              <a:latin typeface="Bookman Old Style" panose="0205060405050502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9003BF9-829D-4438-A879-386491689897}"/>
              </a:ext>
            </a:extLst>
          </p:cNvPr>
          <p:cNvSpPr txBox="1"/>
          <p:nvPr/>
        </p:nvSpPr>
        <p:spPr>
          <a:xfrm>
            <a:off x="145003" y="158551"/>
            <a:ext cx="8842162" cy="63709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&lt;html lang="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en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&lt;head&gt;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&lt;title&gt;Bootstrap Example&lt;/title&gt;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&lt;meta charset="utf-8"&gt;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&lt;meta name="viewport" content="width=device-width, initial-scale=1"&gt;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&lt;link 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rel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="stylesheet" 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href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="https://maxcdn.bootstrapcdn.com/bootstrap/3.4.1/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css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/bootstrap.min.css"&gt;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&lt;script 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src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="https://ajax.googleapis.com/ajax/libs/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jquery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/3.5.1/jquery.min.js"&gt;&lt;/script&gt;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&lt;script 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src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="https://maxcdn.bootstrapcdn.com/bootstrap/3.4.1/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js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/bootstrap.min.js"&gt;&lt;/script&gt;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&lt;/head&gt;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lang="en-IN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&lt;nav class="navbar navbar-default"&gt;</a:t>
            </a:r>
          </a:p>
          <a:p>
            <a:pPr lvl="0"/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  &lt;div class="container-fluid"&gt;</a:t>
            </a:r>
          </a:p>
          <a:p>
            <a:pPr lvl="0"/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    &lt;div class="navbar-header"&gt;</a:t>
            </a:r>
          </a:p>
          <a:p>
            <a:pPr lvl="0"/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      &lt;a class="navbar-brand" </a:t>
            </a:r>
            <a:r>
              <a:rPr lang="en-I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="#"&gt;</a:t>
            </a:r>
            <a:r>
              <a:rPr lang="en-I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WebSiteName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&lt;/a&gt;</a:t>
            </a:r>
          </a:p>
          <a:p>
            <a:pPr lvl="0"/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    &lt;/div&gt;</a:t>
            </a:r>
          </a:p>
          <a:p>
            <a:pPr lvl="0"/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    &lt;ul class="nav navbar-nav"&gt;</a:t>
            </a:r>
          </a:p>
          <a:p>
            <a:pPr lvl="0"/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      &lt;li class="active"&gt;&lt;a </a:t>
            </a:r>
            <a:r>
              <a:rPr lang="en-I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="#"&gt;Home&lt;/a&gt;&lt;/li&gt;</a:t>
            </a:r>
          </a:p>
          <a:p>
            <a:pPr lvl="0"/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      &lt;li&gt;&lt;a </a:t>
            </a:r>
            <a:r>
              <a:rPr lang="en-I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="#"&gt;Page 1&lt;/a&gt;&lt;/li&gt;</a:t>
            </a:r>
          </a:p>
          <a:p>
            <a:pPr lvl="0"/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      &lt;li&gt;&lt;a </a:t>
            </a:r>
            <a:r>
              <a:rPr lang="en-I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="#"&gt;Page 2&lt;/a&gt;&lt;/li&gt;</a:t>
            </a:r>
          </a:p>
          <a:p>
            <a:pPr lvl="0"/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      &lt;li&gt;&lt;a </a:t>
            </a:r>
            <a:r>
              <a:rPr lang="en-I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="#"&gt;Page 3&lt;/a&gt;&lt;/li&gt;</a:t>
            </a:r>
          </a:p>
          <a:p>
            <a:pPr lvl="0"/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    &lt;/ul&gt;</a:t>
            </a:r>
          </a:p>
          <a:p>
            <a:pPr lvl="0"/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  &lt;/div&gt;</a:t>
            </a:r>
          </a:p>
          <a:p>
            <a:pPr lvl="0"/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&lt;/nav&gt;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&lt;div class="container"&gt;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&lt;h3&gt;Basic Navbar Example&lt;/h3&gt;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&lt;p&gt;A navigation bar is a navigation header that is placed at the top of the page.&lt;/p&gt;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&lt;/div&gt;</a:t>
            </a:r>
          </a:p>
          <a:p>
            <a:pPr lvl="0"/>
            <a:endParaRPr lang="en-IN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&lt;/html&gt;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92E0026-FEDA-45A4-B196-EBBF4A0CD4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418" r="42910" b="15025"/>
          <a:stretch/>
        </p:blipFill>
        <p:spPr>
          <a:xfrm>
            <a:off x="0" y="0"/>
            <a:ext cx="9074039" cy="228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7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63213F-6FE0-40F5-83FF-B22666A7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6144" y="79900"/>
            <a:ext cx="2840853" cy="1312172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Bookman Old Style" panose="02050604050505020204" pitchFamily="18" charset="0"/>
              </a:rPr>
              <a:t>Bootstrap Navigation Bar</a:t>
            </a:r>
            <a:endParaRPr lang="en-IN" sz="3600" dirty="0">
              <a:latin typeface="Bookman Old Style" panose="0205060405050502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9003BF9-829D-4438-A879-386491689897}"/>
              </a:ext>
            </a:extLst>
          </p:cNvPr>
          <p:cNvSpPr txBox="1"/>
          <p:nvPr/>
        </p:nvSpPr>
        <p:spPr>
          <a:xfrm>
            <a:off x="145003" y="158551"/>
            <a:ext cx="8842162" cy="63709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&lt;html lang="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en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&lt;head&gt;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&lt;title&gt;Bootstrap Example&lt;/title&gt;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&lt;meta charset="utf-8"&gt;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&lt;meta name="viewport" content="width=device-width, initial-scale=1"&gt;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&lt;link 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rel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="stylesheet" 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href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="https://maxcdn.bootstrapcdn.com/bootstrap/3.4.1/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css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/bootstrap.min.css"&gt;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&lt;script 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src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="https://ajax.googleapis.com/ajax/libs/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jquery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/3.5.1/jquery.min.js"&gt;&lt;/script&gt;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&lt;script 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src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="https://maxcdn.bootstrapcdn.com/bootstrap/3.4.1/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js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/bootstrap.min.js"&gt;&lt;/script&gt;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&lt;/head&gt;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lang="en-IN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&lt;nav class="navbar navbar-default"&gt;</a:t>
            </a:r>
          </a:p>
          <a:p>
            <a:pPr lvl="0"/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  &lt;div class="container-fluid"&gt;</a:t>
            </a:r>
          </a:p>
          <a:p>
            <a:pPr lvl="0"/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    &lt;div class="navbar-header"&gt;</a:t>
            </a:r>
          </a:p>
          <a:p>
            <a:pPr lvl="0"/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      &lt;a class="navbar-brand" </a:t>
            </a:r>
            <a:r>
              <a:rPr lang="en-I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="#"&gt;</a:t>
            </a:r>
            <a:r>
              <a:rPr lang="en-I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WebSiteName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&lt;/a&gt;</a:t>
            </a:r>
          </a:p>
          <a:p>
            <a:pPr lvl="0"/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    &lt;/div&gt;</a:t>
            </a:r>
          </a:p>
          <a:p>
            <a:pPr lvl="0"/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    &lt;ul class="nav navbar-nav"&gt;</a:t>
            </a:r>
          </a:p>
          <a:p>
            <a:pPr lvl="0"/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      &lt;li class="active"&gt;&lt;a </a:t>
            </a:r>
            <a:r>
              <a:rPr lang="en-I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="#"&gt;Home&lt;/a&gt;&lt;/li&gt;</a:t>
            </a:r>
          </a:p>
          <a:p>
            <a:pPr lvl="0"/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      &lt;li&gt;&lt;a </a:t>
            </a:r>
            <a:r>
              <a:rPr lang="en-I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="#"&gt;Page 1&lt;/a&gt;&lt;/li&gt;</a:t>
            </a:r>
          </a:p>
          <a:p>
            <a:pPr lvl="0"/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      &lt;li&gt;&lt;a </a:t>
            </a:r>
            <a:r>
              <a:rPr lang="en-I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="#"&gt;Page 2&lt;/a&gt;&lt;/li&gt;</a:t>
            </a:r>
          </a:p>
          <a:p>
            <a:pPr lvl="0"/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      &lt;li&gt;&lt;a </a:t>
            </a:r>
            <a:r>
              <a:rPr lang="en-I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="#"&gt;Page 3&lt;/a&gt;&lt;/li&gt;</a:t>
            </a:r>
          </a:p>
          <a:p>
            <a:pPr lvl="0"/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    &lt;/ul&gt;</a:t>
            </a:r>
          </a:p>
          <a:p>
            <a:pPr lvl="0"/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  &lt;/div&gt;</a:t>
            </a:r>
          </a:p>
          <a:p>
            <a:pPr lvl="0"/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&lt;/nav&gt;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&lt;div class="container"&gt;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&lt;h3&gt;Basic Navbar Example&lt;/h3&gt;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&lt;p&gt;A navigation bar is a navigation header that is placed at the top of the page.&lt;/p&gt;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&lt;/div&gt;</a:t>
            </a:r>
          </a:p>
          <a:p>
            <a:pPr lvl="0"/>
            <a:endParaRPr lang="en-IN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&lt;/html&gt;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E78AA1E-F6B4-438A-B4FD-535CB47AA9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505" t="50000" r="13568" b="4790"/>
          <a:stretch/>
        </p:blipFill>
        <p:spPr>
          <a:xfrm>
            <a:off x="6652334" y="2006839"/>
            <a:ext cx="5477522" cy="310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5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63213F-6FE0-40F5-83FF-B22666A7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6144" y="79899"/>
            <a:ext cx="2840853" cy="1325819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Bookman Old Style" panose="02050604050505020204" pitchFamily="18" charset="0"/>
              </a:rPr>
              <a:t>Inverted Navigation Bar</a:t>
            </a:r>
            <a:endParaRPr lang="en-IN" sz="3600" dirty="0"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62D540D-716E-465A-AE86-A23A68498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06144" y="1845734"/>
            <a:ext cx="2840853" cy="4421716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Bookman Old Style" panose="02050604050505020204" pitchFamily="18" charset="0"/>
              </a:rPr>
              <a:t>If you don't like the style of the default navigation bar, Bootstrap provides an alternative, black navbar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C00000"/>
              </a:solidFill>
              <a:latin typeface="Bookman Old Style" panose="020506040505050202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C00000"/>
                </a:solidFill>
                <a:latin typeface="Bookman Old Style" panose="02050604050505020204" pitchFamily="18" charset="0"/>
              </a:rPr>
              <a:t>change the .navbar-default class into .navbar-inverse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9003BF9-829D-4438-A879-386491689897}"/>
              </a:ext>
            </a:extLst>
          </p:cNvPr>
          <p:cNvSpPr txBox="1"/>
          <p:nvPr/>
        </p:nvSpPr>
        <p:spPr>
          <a:xfrm>
            <a:off x="0" y="-36195"/>
            <a:ext cx="8842162" cy="689419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&lt;html lang="</a:t>
            </a:r>
            <a:r>
              <a:rPr lang="en-IN" sz="1300" dirty="0" err="1">
                <a:solidFill>
                  <a:prstClr val="black"/>
                </a:solidFill>
                <a:latin typeface="Consolas" panose="020B0609020204030204" pitchFamily="49" charset="0"/>
              </a:rPr>
              <a:t>en</a:t>
            </a:r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"&gt;</a:t>
            </a:r>
          </a:p>
          <a:p>
            <a:pPr lvl="0"/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&lt;head&gt;</a:t>
            </a:r>
          </a:p>
          <a:p>
            <a:pPr lvl="0"/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  &lt;title&gt;Bootstrap Example&lt;/title&gt;</a:t>
            </a:r>
          </a:p>
          <a:p>
            <a:pPr lvl="0"/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  &lt;meta charset="utf-8"&gt;</a:t>
            </a:r>
          </a:p>
          <a:p>
            <a:pPr lvl="0"/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  &lt;meta name="viewport" content="width=device-width, initial-scale=1"&gt;</a:t>
            </a:r>
          </a:p>
          <a:p>
            <a:pPr lvl="0"/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  &lt;link </a:t>
            </a:r>
            <a:r>
              <a:rPr lang="en-IN" sz="1300" dirty="0" err="1">
                <a:solidFill>
                  <a:prstClr val="black"/>
                </a:solidFill>
                <a:latin typeface="Consolas" panose="020B0609020204030204" pitchFamily="49" charset="0"/>
              </a:rPr>
              <a:t>rel</a:t>
            </a:r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="stylesheet" </a:t>
            </a:r>
            <a:r>
              <a:rPr lang="en-IN" sz="1300" dirty="0" err="1">
                <a:solidFill>
                  <a:prstClr val="black"/>
                </a:solidFill>
                <a:latin typeface="Consolas" panose="020B0609020204030204" pitchFamily="49" charset="0"/>
              </a:rPr>
              <a:t>href</a:t>
            </a:r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="https://maxcdn.bootstrapcdn.com/bootstrap/3.4.1/</a:t>
            </a:r>
            <a:r>
              <a:rPr lang="en-IN" sz="1300" dirty="0" err="1">
                <a:solidFill>
                  <a:prstClr val="black"/>
                </a:solidFill>
                <a:latin typeface="Consolas" panose="020B0609020204030204" pitchFamily="49" charset="0"/>
              </a:rPr>
              <a:t>css</a:t>
            </a:r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/bootstrap.min.css"&gt;</a:t>
            </a:r>
          </a:p>
          <a:p>
            <a:pPr lvl="0"/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  &lt;script </a:t>
            </a:r>
            <a:r>
              <a:rPr lang="en-IN" sz="1300" dirty="0" err="1">
                <a:solidFill>
                  <a:prstClr val="black"/>
                </a:solidFill>
                <a:latin typeface="Consolas" panose="020B0609020204030204" pitchFamily="49" charset="0"/>
              </a:rPr>
              <a:t>src</a:t>
            </a:r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="https://ajax.googleapis.com/ajax/libs/</a:t>
            </a:r>
            <a:r>
              <a:rPr lang="en-IN" sz="1300" dirty="0" err="1">
                <a:solidFill>
                  <a:prstClr val="black"/>
                </a:solidFill>
                <a:latin typeface="Consolas" panose="020B0609020204030204" pitchFamily="49" charset="0"/>
              </a:rPr>
              <a:t>jquery</a:t>
            </a:r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/3.5.1/jquery.min.js"&gt;&lt;/script&gt;</a:t>
            </a:r>
          </a:p>
          <a:p>
            <a:pPr lvl="0"/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  &lt;script </a:t>
            </a:r>
            <a:r>
              <a:rPr lang="en-IN" sz="1300" dirty="0" err="1">
                <a:solidFill>
                  <a:prstClr val="black"/>
                </a:solidFill>
                <a:latin typeface="Consolas" panose="020B0609020204030204" pitchFamily="49" charset="0"/>
              </a:rPr>
              <a:t>src</a:t>
            </a:r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="https://maxcdn.bootstrapcdn.com/bootstrap/3.4.1/</a:t>
            </a:r>
            <a:r>
              <a:rPr lang="en-IN" sz="1300" dirty="0" err="1">
                <a:solidFill>
                  <a:prstClr val="black"/>
                </a:solidFill>
                <a:latin typeface="Consolas" panose="020B0609020204030204" pitchFamily="49" charset="0"/>
              </a:rPr>
              <a:t>js</a:t>
            </a:r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/bootstrap.min.js"&gt;&lt;/script&gt;</a:t>
            </a:r>
          </a:p>
          <a:p>
            <a:pPr lvl="0"/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&lt;/head&gt;</a:t>
            </a:r>
          </a:p>
          <a:p>
            <a:pPr lvl="0"/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lang="en-IN" sz="13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300" b="1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IN" sz="1300" b="1" dirty="0">
                <a:solidFill>
                  <a:srgbClr val="00B050"/>
                </a:solidFill>
                <a:latin typeface="Consolas" panose="020B0609020204030204" pitchFamily="49" charset="0"/>
              </a:rPr>
              <a:t>nav class="navbar navbar-inverse</a:t>
            </a:r>
            <a:r>
              <a:rPr lang="en-IN" sz="1300" b="1" dirty="0">
                <a:solidFill>
                  <a:srgbClr val="FF0000"/>
                </a:solidFill>
                <a:latin typeface="Consolas" panose="020B0609020204030204" pitchFamily="49" charset="0"/>
              </a:rPr>
              <a:t>"&gt;</a:t>
            </a:r>
          </a:p>
          <a:p>
            <a:pPr lvl="0"/>
            <a:r>
              <a:rPr lang="en-IN" sz="1300" dirty="0">
                <a:solidFill>
                  <a:srgbClr val="FF0000"/>
                </a:solidFill>
                <a:latin typeface="Consolas" panose="020B0609020204030204" pitchFamily="49" charset="0"/>
              </a:rPr>
              <a:t>  &lt;div class="container-fluid"&gt;</a:t>
            </a:r>
          </a:p>
          <a:p>
            <a:pPr lvl="0"/>
            <a:r>
              <a:rPr lang="en-IN" sz="1300" dirty="0">
                <a:solidFill>
                  <a:srgbClr val="FF0000"/>
                </a:solidFill>
                <a:latin typeface="Consolas" panose="020B0609020204030204" pitchFamily="49" charset="0"/>
              </a:rPr>
              <a:t>    &lt;div class="navbar-header"&gt;</a:t>
            </a:r>
          </a:p>
          <a:p>
            <a:pPr lvl="0"/>
            <a:r>
              <a:rPr lang="en-IN" sz="1300" dirty="0">
                <a:solidFill>
                  <a:srgbClr val="FF0000"/>
                </a:solidFill>
                <a:latin typeface="Consolas" panose="020B0609020204030204" pitchFamily="49" charset="0"/>
              </a:rPr>
              <a:t>      &lt;a class="navbar-brand" </a:t>
            </a:r>
            <a:r>
              <a:rPr lang="en-IN" sz="1300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IN" sz="1300" dirty="0">
                <a:solidFill>
                  <a:srgbClr val="FF0000"/>
                </a:solidFill>
                <a:latin typeface="Consolas" panose="020B0609020204030204" pitchFamily="49" charset="0"/>
              </a:rPr>
              <a:t>="#"&gt;</a:t>
            </a:r>
            <a:r>
              <a:rPr lang="en-IN" sz="1300" dirty="0" err="1">
                <a:solidFill>
                  <a:srgbClr val="FF0000"/>
                </a:solidFill>
                <a:latin typeface="Consolas" panose="020B0609020204030204" pitchFamily="49" charset="0"/>
              </a:rPr>
              <a:t>WebSiteName</a:t>
            </a:r>
            <a:r>
              <a:rPr lang="en-IN" sz="1300" dirty="0">
                <a:solidFill>
                  <a:srgbClr val="FF0000"/>
                </a:solidFill>
                <a:latin typeface="Consolas" panose="020B0609020204030204" pitchFamily="49" charset="0"/>
              </a:rPr>
              <a:t>&lt;/a&gt;</a:t>
            </a:r>
          </a:p>
          <a:p>
            <a:pPr lvl="0"/>
            <a:r>
              <a:rPr lang="en-IN" sz="1300" dirty="0">
                <a:solidFill>
                  <a:srgbClr val="FF0000"/>
                </a:solidFill>
                <a:latin typeface="Consolas" panose="020B0609020204030204" pitchFamily="49" charset="0"/>
              </a:rPr>
              <a:t>    &lt;/div&gt;</a:t>
            </a:r>
          </a:p>
          <a:p>
            <a:pPr lvl="0"/>
            <a:r>
              <a:rPr lang="en-IN" sz="1300" dirty="0">
                <a:solidFill>
                  <a:srgbClr val="FF0000"/>
                </a:solidFill>
                <a:latin typeface="Consolas" panose="020B0609020204030204" pitchFamily="49" charset="0"/>
              </a:rPr>
              <a:t>    &lt;ul class="nav navbar-nav"&gt;</a:t>
            </a:r>
          </a:p>
          <a:p>
            <a:pPr lvl="0"/>
            <a:r>
              <a:rPr lang="en-IN" sz="1300" dirty="0">
                <a:solidFill>
                  <a:srgbClr val="FF0000"/>
                </a:solidFill>
                <a:latin typeface="Consolas" panose="020B0609020204030204" pitchFamily="49" charset="0"/>
              </a:rPr>
              <a:t>      &lt;li class="active"&gt;&lt;a </a:t>
            </a:r>
            <a:r>
              <a:rPr lang="en-IN" sz="1300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IN" sz="1300" dirty="0">
                <a:solidFill>
                  <a:srgbClr val="FF0000"/>
                </a:solidFill>
                <a:latin typeface="Consolas" panose="020B0609020204030204" pitchFamily="49" charset="0"/>
              </a:rPr>
              <a:t>="#"&gt;Home&lt;/a&gt;&lt;/li&gt;</a:t>
            </a:r>
          </a:p>
          <a:p>
            <a:pPr lvl="0"/>
            <a:r>
              <a:rPr lang="en-IN" sz="1300" dirty="0">
                <a:solidFill>
                  <a:srgbClr val="FF0000"/>
                </a:solidFill>
                <a:latin typeface="Consolas" panose="020B0609020204030204" pitchFamily="49" charset="0"/>
              </a:rPr>
              <a:t>      &lt;li&gt;&lt;a </a:t>
            </a:r>
            <a:r>
              <a:rPr lang="en-IN" sz="1300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IN" sz="1300" dirty="0">
                <a:solidFill>
                  <a:srgbClr val="FF0000"/>
                </a:solidFill>
                <a:latin typeface="Consolas" panose="020B0609020204030204" pitchFamily="49" charset="0"/>
              </a:rPr>
              <a:t>="#"&gt;Page 1&lt;/a&gt;&lt;/li&gt;</a:t>
            </a:r>
          </a:p>
          <a:p>
            <a:pPr lvl="0"/>
            <a:r>
              <a:rPr lang="en-IN" sz="1300" dirty="0">
                <a:solidFill>
                  <a:srgbClr val="FF0000"/>
                </a:solidFill>
                <a:latin typeface="Consolas" panose="020B0609020204030204" pitchFamily="49" charset="0"/>
              </a:rPr>
              <a:t>      &lt;li&gt;&lt;a </a:t>
            </a:r>
            <a:r>
              <a:rPr lang="en-IN" sz="1300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IN" sz="1300" dirty="0">
                <a:solidFill>
                  <a:srgbClr val="FF0000"/>
                </a:solidFill>
                <a:latin typeface="Consolas" panose="020B0609020204030204" pitchFamily="49" charset="0"/>
              </a:rPr>
              <a:t>="#"&gt;Page 2&lt;/a&gt;&lt;/li&gt;</a:t>
            </a:r>
          </a:p>
          <a:p>
            <a:pPr lvl="0"/>
            <a:r>
              <a:rPr lang="en-IN" sz="1300" dirty="0">
                <a:solidFill>
                  <a:srgbClr val="FF0000"/>
                </a:solidFill>
                <a:latin typeface="Consolas" panose="020B0609020204030204" pitchFamily="49" charset="0"/>
              </a:rPr>
              <a:t>      &lt;li&gt;&lt;a </a:t>
            </a:r>
            <a:r>
              <a:rPr lang="en-IN" sz="1300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IN" sz="1300" dirty="0">
                <a:solidFill>
                  <a:srgbClr val="FF0000"/>
                </a:solidFill>
                <a:latin typeface="Consolas" panose="020B0609020204030204" pitchFamily="49" charset="0"/>
              </a:rPr>
              <a:t>="#"&gt;Page 3&lt;/a&gt;&lt;/li&gt;</a:t>
            </a:r>
          </a:p>
          <a:p>
            <a:pPr lvl="0"/>
            <a:r>
              <a:rPr lang="en-IN" sz="1300" dirty="0">
                <a:solidFill>
                  <a:srgbClr val="FF0000"/>
                </a:solidFill>
                <a:latin typeface="Consolas" panose="020B0609020204030204" pitchFamily="49" charset="0"/>
              </a:rPr>
              <a:t>    &lt;/ul&gt;</a:t>
            </a:r>
          </a:p>
          <a:p>
            <a:pPr lvl="0"/>
            <a:r>
              <a:rPr lang="en-IN" sz="1300" dirty="0">
                <a:solidFill>
                  <a:srgbClr val="FF0000"/>
                </a:solidFill>
                <a:latin typeface="Consolas" panose="020B0609020204030204" pitchFamily="49" charset="0"/>
              </a:rPr>
              <a:t>  &lt;/div&gt;</a:t>
            </a:r>
          </a:p>
          <a:p>
            <a:pPr lvl="0"/>
            <a:r>
              <a:rPr lang="en-IN" sz="1300" dirty="0">
                <a:solidFill>
                  <a:srgbClr val="FF0000"/>
                </a:solidFill>
                <a:latin typeface="Consolas" panose="020B0609020204030204" pitchFamily="49" charset="0"/>
              </a:rPr>
              <a:t>&lt;/nav&gt;</a:t>
            </a:r>
          </a:p>
          <a:p>
            <a:pPr lvl="0"/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</a:p>
          <a:p>
            <a:pPr lvl="0"/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&lt;div class="container"&gt;</a:t>
            </a:r>
          </a:p>
          <a:p>
            <a:pPr lvl="0"/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  &lt;h3&gt;Basic Navbar Example&lt;/h3&gt;</a:t>
            </a:r>
          </a:p>
          <a:p>
            <a:pPr lvl="0"/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  &lt;p&gt;A navigation bar is a navigation header that is placed at the top of the page.&lt;/p&gt;</a:t>
            </a:r>
          </a:p>
          <a:p>
            <a:pPr lvl="0"/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&lt;/div&gt;</a:t>
            </a:r>
          </a:p>
          <a:p>
            <a:pPr lvl="0"/>
            <a:endParaRPr lang="en-IN" sz="13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lang="en-IN" sz="1300" dirty="0">
                <a:solidFill>
                  <a:prstClr val="black"/>
                </a:solidFill>
                <a:latin typeface="Consolas" panose="020B0609020204030204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71997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63213F-6FE0-40F5-83FF-B22666A7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6144" y="79900"/>
            <a:ext cx="2840853" cy="1298524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Bookman Old Style" panose="02050604050505020204" pitchFamily="18" charset="0"/>
              </a:rPr>
              <a:t>Inverted Navigation Bar</a:t>
            </a:r>
            <a:endParaRPr lang="en-IN" sz="3600" dirty="0"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62D540D-716E-465A-AE86-A23A68498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06144" y="1845734"/>
            <a:ext cx="2840853" cy="4421716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Bookman Old Style" panose="02050604050505020204" pitchFamily="18" charset="0"/>
              </a:rPr>
              <a:t>If you don't like the style of the default navigation bar, Bootstrap provides an alternative, black navbar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C00000"/>
              </a:solidFill>
              <a:latin typeface="Bookman Old Style" panose="020506040505050202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C00000"/>
                </a:solidFill>
                <a:latin typeface="Bookman Old Style" panose="02050604050505020204" pitchFamily="18" charset="0"/>
              </a:rPr>
              <a:t>change the .navbar-default class into .navbar-inverse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9003BF9-829D-4438-A879-386491689897}"/>
              </a:ext>
            </a:extLst>
          </p:cNvPr>
          <p:cNvSpPr txBox="1"/>
          <p:nvPr/>
        </p:nvSpPr>
        <p:spPr>
          <a:xfrm>
            <a:off x="145003" y="158551"/>
            <a:ext cx="8842162" cy="63709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&lt;html lang="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en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&lt;head&gt;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&lt;title&gt;Bootstrap Example&lt;/title&gt;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&lt;meta charset="utf-8"&gt;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&lt;meta name="viewport" content="width=device-width, initial-scale=1"&gt;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&lt;link 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rel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="stylesheet" 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href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="https://maxcdn.bootstrapcdn.com/bootstrap/3.4.1/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css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/bootstrap.min.css"&gt;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&lt;script 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src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="https://ajax.googleapis.com/ajax/libs/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jquery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/3.5.1/jquery.min.js"&gt;&lt;/script&gt;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&lt;script 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src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="https://maxcdn.bootstrapcdn.com/bootstrap/3.4.1/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js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/bootstrap.min.js"&gt;&lt;/script&gt;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&lt;/head&gt;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lang="en-IN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</a:t>
            </a:r>
            <a:r>
              <a:rPr lang="en-IN" sz="1200" dirty="0">
                <a:solidFill>
                  <a:srgbClr val="00B050"/>
                </a:solidFill>
                <a:latin typeface="Consolas" panose="020B0609020204030204" pitchFamily="49" charset="0"/>
              </a:rPr>
              <a:t>nav class="navbar navbar-inverse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"&gt;</a:t>
            </a:r>
          </a:p>
          <a:p>
            <a:pPr lvl="0"/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  &lt;div class="container-fluid"&gt;</a:t>
            </a:r>
          </a:p>
          <a:p>
            <a:pPr lvl="0"/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    &lt;div class="navbar-header"&gt;</a:t>
            </a:r>
          </a:p>
          <a:p>
            <a:pPr lvl="0"/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      &lt;a class="navbar-brand" </a:t>
            </a:r>
            <a:r>
              <a:rPr lang="en-I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="#"&gt;</a:t>
            </a:r>
            <a:r>
              <a:rPr lang="en-I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WebSiteName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&lt;/a&gt;</a:t>
            </a:r>
          </a:p>
          <a:p>
            <a:pPr lvl="0"/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    &lt;/div&gt;</a:t>
            </a:r>
          </a:p>
          <a:p>
            <a:pPr lvl="0"/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    &lt;ul class="nav navbar-nav"&gt;</a:t>
            </a:r>
          </a:p>
          <a:p>
            <a:pPr lvl="0"/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      &lt;li class="active"&gt;&lt;a </a:t>
            </a:r>
            <a:r>
              <a:rPr lang="en-I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="#"&gt;Home&lt;/a&gt;&lt;/li&gt;</a:t>
            </a:r>
          </a:p>
          <a:p>
            <a:pPr lvl="0"/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      &lt;li&gt;&lt;a </a:t>
            </a:r>
            <a:r>
              <a:rPr lang="en-I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="#"&gt;Page 1&lt;/a&gt;&lt;/li&gt;</a:t>
            </a:r>
          </a:p>
          <a:p>
            <a:pPr lvl="0"/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      &lt;li&gt;&lt;a </a:t>
            </a:r>
            <a:r>
              <a:rPr lang="en-I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="#"&gt;Page 2&lt;/a&gt;&lt;/li&gt;</a:t>
            </a:r>
          </a:p>
          <a:p>
            <a:pPr lvl="0"/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      &lt;li&gt;&lt;a </a:t>
            </a:r>
            <a:r>
              <a:rPr lang="en-IN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="#"&gt;Page 3&lt;/a&gt;&lt;/li&gt;</a:t>
            </a:r>
          </a:p>
          <a:p>
            <a:pPr lvl="0"/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    &lt;/ul&gt;</a:t>
            </a:r>
          </a:p>
          <a:p>
            <a:pPr lvl="0"/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  &lt;/div&gt;</a:t>
            </a:r>
          </a:p>
          <a:p>
            <a:pPr lvl="0"/>
            <a:r>
              <a:rPr lang="en-IN" sz="1200" dirty="0">
                <a:solidFill>
                  <a:srgbClr val="FF0000"/>
                </a:solidFill>
                <a:latin typeface="Consolas" panose="020B0609020204030204" pitchFamily="49" charset="0"/>
              </a:rPr>
              <a:t>&lt;/nav&gt;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&lt;div class="container"&gt;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&lt;h3&gt;Basic Navbar Example&lt;/h3&gt;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&lt;p&gt;A navigation bar is a navigation header that is placed at the top of the page.&lt;/p&gt;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&lt;/div&gt;</a:t>
            </a:r>
          </a:p>
          <a:p>
            <a:pPr lvl="0"/>
            <a:endParaRPr lang="en-IN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&lt;/html&gt;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0787BEE-CF71-4F77-9958-21FC5F2C5E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842" b="16634"/>
          <a:stretch/>
        </p:blipFill>
        <p:spPr>
          <a:xfrm>
            <a:off x="0" y="5233385"/>
            <a:ext cx="12192000" cy="154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18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63213F-6FE0-40F5-83FF-B22666A7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6144" y="79899"/>
            <a:ext cx="2840853" cy="1339467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Bookman Old Style" panose="02050604050505020204" pitchFamily="18" charset="0"/>
              </a:rPr>
              <a:t>Navigation Bar with drop-down</a:t>
            </a:r>
            <a:endParaRPr lang="en-IN" sz="3600" dirty="0"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62D540D-716E-465A-AE86-A23A68498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06144" y="1845734"/>
            <a:ext cx="2840853" cy="87971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C00000"/>
                </a:solidFill>
                <a:latin typeface="Bookman Old Style" panose="02050604050505020204" pitchFamily="18" charset="0"/>
              </a:rPr>
              <a:t>Navigation bars can also hold dropdown menus.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9003BF9-829D-4438-A879-386491689897}"/>
              </a:ext>
            </a:extLst>
          </p:cNvPr>
          <p:cNvSpPr txBox="1"/>
          <p:nvPr/>
        </p:nvSpPr>
        <p:spPr>
          <a:xfrm>
            <a:off x="0" y="8426"/>
            <a:ext cx="8842162" cy="63709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&lt;html lang="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en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&lt;head&gt;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&lt;/head&gt;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lang="en-IN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&lt;nav class="navbar navbar-inverse"&gt;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&lt;div class="container-fluid"&gt;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&lt;div class="navbar-header"&gt;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  &lt;a class="navbar-brand" 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href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="#"&gt;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WebSiteName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&lt;/a&gt;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&lt;/div&gt;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&lt;ul class="nav navbar-nav"&gt;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  &lt;li class="active"&gt;&lt;a 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href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="#"&gt;Home&lt;/a&gt;&lt;/li&gt;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  </a:t>
            </a:r>
            <a:r>
              <a:rPr lang="en-IN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&lt;li class="dropdown"&gt;&lt;a class="dropdown-toggle" data-toggle="dropdown" </a:t>
            </a:r>
            <a:r>
              <a:rPr lang="en-IN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IN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="#"&gt;Page 1 &lt;span class="caret"&gt;&lt;/span&gt;&lt;/a&gt;</a:t>
            </a:r>
          </a:p>
          <a:p>
            <a:pPr lvl="0"/>
            <a:r>
              <a:rPr lang="en-IN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        &lt;ul class="dropdown-menu"&gt;</a:t>
            </a:r>
          </a:p>
          <a:p>
            <a:pPr lvl="0"/>
            <a:r>
              <a:rPr lang="en-IN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          &lt;li&gt;&lt;a </a:t>
            </a:r>
            <a:r>
              <a:rPr lang="en-IN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IN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="#"&gt;Page 1-1&lt;/a&gt;&lt;/li&gt;</a:t>
            </a:r>
          </a:p>
          <a:p>
            <a:pPr lvl="0"/>
            <a:r>
              <a:rPr lang="en-IN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          &lt;li&gt;&lt;a </a:t>
            </a:r>
            <a:r>
              <a:rPr lang="en-IN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IN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="#"&gt;Page 1-2&lt;/a&gt;&lt;/li&gt;</a:t>
            </a:r>
          </a:p>
          <a:p>
            <a:pPr lvl="0"/>
            <a:r>
              <a:rPr lang="en-IN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          &lt;li&gt;&lt;a </a:t>
            </a:r>
            <a:r>
              <a:rPr lang="en-IN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IN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="#"&gt;Page 1-3&lt;/a&gt;&lt;/li&gt;</a:t>
            </a:r>
          </a:p>
          <a:p>
            <a:pPr lvl="0"/>
            <a:r>
              <a:rPr lang="en-IN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        &lt;/ul&gt;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  &lt;/li&gt;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  &lt;li&gt;&lt;a 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href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="#"&gt;Page 2&lt;/a&gt;&lt;/li&gt;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  &lt;li&gt;&lt;a 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href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="#"&gt;Page 3&lt;/a&gt;&lt;/li&gt;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&lt;/ul&gt;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&lt;/div&gt;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&lt;/nav&gt;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&lt;div class="container"&gt;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&lt;h3&gt;Navbar With Dropdown&lt;/h3&gt;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&lt;p&gt;This example adds a dropdown menu for the "Page 1" button in the navigation bar.&lt;/p&gt;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&lt;/div&gt;</a:t>
            </a:r>
          </a:p>
          <a:p>
            <a:pPr lvl="0"/>
            <a:endParaRPr lang="en-IN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96226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63213F-6FE0-40F5-83FF-B22666A7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6144" y="79899"/>
            <a:ext cx="2840853" cy="1339467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Bookman Old Style" panose="02050604050505020204" pitchFamily="18" charset="0"/>
              </a:rPr>
              <a:t>Navigation Bar with drop-down</a:t>
            </a:r>
            <a:endParaRPr lang="en-IN" sz="3600" dirty="0"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62D540D-716E-465A-AE86-A23A68498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06144" y="1845734"/>
            <a:ext cx="2840853" cy="87971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C00000"/>
                </a:solidFill>
                <a:latin typeface="Bookman Old Style" panose="02050604050505020204" pitchFamily="18" charset="0"/>
              </a:rPr>
              <a:t>Navigation bars can also hold dropdown menus.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9003BF9-829D-4438-A879-386491689897}"/>
              </a:ext>
            </a:extLst>
          </p:cNvPr>
          <p:cNvSpPr txBox="1"/>
          <p:nvPr/>
        </p:nvSpPr>
        <p:spPr>
          <a:xfrm>
            <a:off x="0" y="12070"/>
            <a:ext cx="8842162" cy="63709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&lt;html lang="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en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&lt;head&gt;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&lt;/head&gt;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lang="en-IN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&lt;nav class="navbar navbar-inverse"&gt;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&lt;div class="container-fluid"&gt;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&lt;div class="navbar-header"&gt;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  &lt;a class="navbar-brand" 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href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="#"&gt;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WebSiteName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&lt;/a&gt;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&lt;/div&gt;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&lt;ul class="nav navbar-nav"&gt;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  &lt;li class="active"&gt;&lt;a 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href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="#"&gt;Home&lt;/a&gt;&lt;/li&gt;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  </a:t>
            </a:r>
            <a:r>
              <a:rPr lang="en-IN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&lt;li class="dropdown"&gt;&lt;a class="dropdown-toggle" data-toggle="dropdown" </a:t>
            </a:r>
            <a:r>
              <a:rPr lang="en-IN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IN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="#"&gt;Page 1 &lt;span class="caret"&gt;&lt;/span&gt;&lt;/a&gt;</a:t>
            </a:r>
          </a:p>
          <a:p>
            <a:pPr lvl="0"/>
            <a:r>
              <a:rPr lang="en-IN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        &lt;ul class="dropdown-menu"&gt;</a:t>
            </a:r>
          </a:p>
          <a:p>
            <a:pPr lvl="0"/>
            <a:r>
              <a:rPr lang="en-IN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          &lt;li&gt;&lt;a </a:t>
            </a:r>
            <a:r>
              <a:rPr lang="en-IN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IN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="#"&gt;Page 1-1&lt;/a&gt;&lt;/li&gt;</a:t>
            </a:r>
          </a:p>
          <a:p>
            <a:pPr lvl="0"/>
            <a:r>
              <a:rPr lang="en-IN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          &lt;li&gt;&lt;a </a:t>
            </a:r>
            <a:r>
              <a:rPr lang="en-IN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IN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="#"&gt;Page 1-2&lt;/a&gt;&lt;/li&gt;</a:t>
            </a:r>
          </a:p>
          <a:p>
            <a:pPr lvl="0"/>
            <a:r>
              <a:rPr lang="en-IN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          &lt;li&gt;&lt;a </a:t>
            </a:r>
            <a:r>
              <a:rPr lang="en-IN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IN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="#"&gt;Page 1-3&lt;/a&gt;&lt;/li&gt;</a:t>
            </a:r>
          </a:p>
          <a:p>
            <a:pPr lvl="0"/>
            <a:r>
              <a:rPr lang="en-IN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        &lt;/ul&gt;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  &lt;/li&gt;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  &lt;li&gt;&lt;a 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href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="#"&gt;Page 2&lt;/a&gt;&lt;/li&gt;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  &lt;li&gt;&lt;a </a:t>
            </a:r>
            <a:r>
              <a:rPr lang="en-IN" sz="1200" dirty="0" err="1">
                <a:solidFill>
                  <a:prstClr val="black"/>
                </a:solidFill>
                <a:latin typeface="Consolas" panose="020B0609020204030204" pitchFamily="49" charset="0"/>
              </a:rPr>
              <a:t>href</a:t>
            </a:r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="#"&gt;Page 3&lt;/a&gt;&lt;/li&gt;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  &lt;/ul&gt;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&lt;/div&gt;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&lt;/nav&gt;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&lt;div class="container"&gt;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&lt;h3&gt;Navbar With Dropdown&lt;/h3&gt;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  &lt;p&gt;This example adds a dropdown menu for the "Page 1" button in the navigation bar.&lt;/p&gt;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&lt;/div&gt;</a:t>
            </a:r>
          </a:p>
          <a:p>
            <a:pPr lvl="0"/>
            <a:endParaRPr lang="en-IN" sz="12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lang="en-IN" sz="1200" dirty="0">
                <a:solidFill>
                  <a:prstClr val="black"/>
                </a:solidFill>
                <a:latin typeface="Consolas" panose="020B0609020204030204" pitchFamily="49" charset="0"/>
              </a:rPr>
              <a:t>&lt;/html&gt;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798A62C-BB05-4335-9242-15141E996B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259" b="13139"/>
          <a:stretch/>
        </p:blipFill>
        <p:spPr>
          <a:xfrm>
            <a:off x="0" y="4558684"/>
            <a:ext cx="12192000" cy="182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6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63213F-6FE0-40F5-83FF-B22666A7B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ookman Old Style" panose="02050604050505020204" pitchFamily="18" charset="0"/>
              </a:rPr>
              <a:t>Create </a:t>
            </a:r>
            <a:r>
              <a:rPr lang="en-US" sz="4000" dirty="0">
                <a:latin typeface="Bookman Old Style" panose="02050604050505020204" pitchFamily="18" charset="0"/>
              </a:rPr>
              <a:t>First Web Page With Bootstrap</a:t>
            </a:r>
            <a:endParaRPr lang="en-IN" sz="4000" dirty="0"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62D540D-716E-465A-AE86-A23A68498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866121" cy="4421716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Bookman Old Style" panose="02050604050505020204" pitchFamily="18" charset="0"/>
              </a:rPr>
              <a:t>1. Add the HTML5 doctype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latin typeface="Bookman Old Style" panose="02050604050505020204" pitchFamily="18" charset="0"/>
              </a:rPr>
              <a:t>  </a:t>
            </a:r>
            <a:r>
              <a:rPr lang="en-US" sz="1600" dirty="0">
                <a:latin typeface="Bookman Old Style" panose="02050604050505020204" pitchFamily="18" charset="0"/>
              </a:rPr>
              <a:t>Bootstrap uses HTML elements and CSS properties that require the HTML5 doctype.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latin typeface="Bookman Old Style" panose="02050604050505020204" pitchFamily="18" charset="0"/>
              </a:rPr>
              <a:t>  Always include the HTML5 doctype at the beginning of the page, along with the lang attribute and the correct character set: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>
              <a:latin typeface="Bookman Old Style" panose="020506040505050202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&lt;!DOCTYPE html&gt;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&lt;html lang="</a:t>
            </a:r>
            <a:r>
              <a:rPr lang="en-US" sz="1600" b="1" dirty="0" err="1">
                <a:solidFill>
                  <a:srgbClr val="00B050"/>
                </a:solidFill>
                <a:latin typeface="Bookman Old Style" panose="02050604050505020204" pitchFamily="18" charset="0"/>
              </a:rPr>
              <a:t>en</a:t>
            </a:r>
            <a:r>
              <a:rPr lang="en-US" sz="1600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"&gt;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  &lt;head&gt;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    &lt;meta charset="utf-8"&gt;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  &lt;/head&gt;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&lt;/html&gt;</a:t>
            </a:r>
            <a:endParaRPr lang="en-IN" sz="1600" b="1" dirty="0">
              <a:solidFill>
                <a:srgbClr val="00B050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40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63213F-6FE0-40F5-83FF-B22666A7B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ookman Old Style" panose="02050604050505020204" pitchFamily="18" charset="0"/>
              </a:rPr>
              <a:t>Create </a:t>
            </a:r>
            <a:r>
              <a:rPr lang="en-US" sz="4000" dirty="0">
                <a:latin typeface="Bookman Old Style" panose="02050604050505020204" pitchFamily="18" charset="0"/>
              </a:rPr>
              <a:t>First Web Page With Bootstrap</a:t>
            </a:r>
            <a:endParaRPr lang="en-IN" sz="4000" dirty="0"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62D540D-716E-465A-AE86-A23A68498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866121" cy="442171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Bookman Old Style" panose="02050604050505020204" pitchFamily="18" charset="0"/>
              </a:rPr>
              <a:t>2. Bootstrap 3 is mobile-first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latin typeface="Bookman Old Style" panose="02050604050505020204" pitchFamily="18" charset="0"/>
              </a:rPr>
              <a:t>  Bootstrap 3 is designed to be responsive to mobile devices.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latin typeface="Bookman Old Style" panose="02050604050505020204" pitchFamily="18" charset="0"/>
              </a:rPr>
              <a:t>  Mobile-first styles are part of the core framework.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latin typeface="Bookman Old Style" panose="02050604050505020204" pitchFamily="18" charset="0"/>
              </a:rPr>
              <a:t>  To ensure proper rendering and touch zooming, </a:t>
            </a:r>
            <a:r>
              <a:rPr lang="en-US" sz="1800" b="1" dirty="0">
                <a:latin typeface="Bookman Old Style" panose="02050604050505020204" pitchFamily="18" charset="0"/>
              </a:rPr>
              <a:t>add the following &lt;meta&gt; tag inside the &lt;head&gt; element: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>
              <a:latin typeface="Bookman Old Style" panose="020506040505050202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	&lt;meta name="viewport" content="width=device-width, initial-scale=1"&gt;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rgbClr val="00B050"/>
              </a:solidFill>
              <a:latin typeface="Bookman Old Style" panose="020506040505050202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  <a:latin typeface="Bookman Old Style" panose="02050604050505020204" pitchFamily="18" charset="0"/>
              </a:rPr>
              <a:t>  </a:t>
            </a:r>
            <a:r>
              <a:rPr lang="en-US" sz="1600" dirty="0">
                <a:solidFill>
                  <a:schemeClr val="tx1"/>
                </a:solidFill>
                <a:latin typeface="Bookman Old Style" panose="02050604050505020204" pitchFamily="18" charset="0"/>
              </a:rPr>
              <a:t>The </a:t>
            </a:r>
            <a:r>
              <a:rPr lang="en-US" sz="1600" b="1" dirty="0">
                <a:solidFill>
                  <a:schemeClr val="tx1"/>
                </a:solidFill>
                <a:latin typeface="Bookman Old Style" panose="02050604050505020204" pitchFamily="18" charset="0"/>
              </a:rPr>
              <a:t>width=device-width</a:t>
            </a:r>
            <a:r>
              <a:rPr lang="en-US" sz="1600" dirty="0">
                <a:solidFill>
                  <a:schemeClr val="tx1"/>
                </a:solidFill>
                <a:latin typeface="Bookman Old Style" panose="02050604050505020204" pitchFamily="18" charset="0"/>
              </a:rPr>
              <a:t> part sets the width of the page to follow the screen-width of the device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Bookman Old Style" panose="02050604050505020204" pitchFamily="18" charset="0"/>
              </a:rPr>
              <a:t>	(which will vary depending on the device).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Bookman Old Style" panose="02050604050505020204" pitchFamily="18" charset="0"/>
              </a:rPr>
              <a:t>  The </a:t>
            </a:r>
            <a:r>
              <a:rPr lang="en-US" sz="1600" b="1" dirty="0">
                <a:solidFill>
                  <a:schemeClr val="tx1"/>
                </a:solidFill>
                <a:latin typeface="Bookman Old Style" panose="02050604050505020204" pitchFamily="18" charset="0"/>
              </a:rPr>
              <a:t>initial-scale=1</a:t>
            </a:r>
            <a:r>
              <a:rPr lang="en-US" sz="1600" dirty="0">
                <a:solidFill>
                  <a:schemeClr val="tx1"/>
                </a:solidFill>
                <a:latin typeface="Bookman Old Style" panose="02050604050505020204" pitchFamily="18" charset="0"/>
              </a:rPr>
              <a:t> part sets the initial zoom level when the page is first loaded by the browser.</a:t>
            </a:r>
            <a:endParaRPr lang="en-IN" sz="1600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91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63213F-6FE0-40F5-83FF-B22666A7B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Bookman Old Style" panose="02050604050505020204" pitchFamily="18" charset="0"/>
              </a:rPr>
              <a:t>Create </a:t>
            </a:r>
            <a:r>
              <a:rPr lang="en-US" sz="4000" dirty="0">
                <a:latin typeface="Bookman Old Style" panose="02050604050505020204" pitchFamily="18" charset="0"/>
              </a:rPr>
              <a:t>First Web Page With Bootstrap</a:t>
            </a:r>
            <a:endParaRPr lang="en-IN" sz="4000" dirty="0"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62D540D-716E-465A-AE86-A23A68498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866121" cy="442171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Bookman Old Style" panose="02050604050505020204" pitchFamily="18" charset="0"/>
              </a:rPr>
              <a:t>3. Containers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Bookman Old Style" panose="02050604050505020204" pitchFamily="18" charset="0"/>
              </a:rPr>
              <a:t>Bootstrap also requires a containing element to wrap site contents.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Bookman Old Style" panose="02050604050505020204" pitchFamily="18" charset="0"/>
              </a:rPr>
              <a:t>There are two container classes to choose from: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latin typeface="Bookman Old Style" panose="02050604050505020204" pitchFamily="18" charset="0"/>
              </a:rPr>
              <a:t>The </a:t>
            </a:r>
            <a:r>
              <a:rPr lang="en-US" sz="1800" b="1" dirty="0">
                <a:latin typeface="Bookman Old Style" panose="02050604050505020204" pitchFamily="18" charset="0"/>
              </a:rPr>
              <a:t>.container </a:t>
            </a:r>
            <a:r>
              <a:rPr lang="en-US" sz="1800" dirty="0">
                <a:latin typeface="Bookman Old Style" panose="02050604050505020204" pitchFamily="18" charset="0"/>
              </a:rPr>
              <a:t>class provides a responsive fixed width container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latin typeface="Bookman Old Style" panose="02050604050505020204" pitchFamily="18" charset="0"/>
              </a:rPr>
              <a:t>The </a:t>
            </a:r>
            <a:r>
              <a:rPr lang="en-US" sz="1800" b="1" dirty="0">
                <a:latin typeface="Bookman Old Style" panose="02050604050505020204" pitchFamily="18" charset="0"/>
              </a:rPr>
              <a:t>.container-fluid </a:t>
            </a:r>
            <a:r>
              <a:rPr lang="en-US" sz="1800" dirty="0">
                <a:latin typeface="Bookman Old Style" panose="02050604050505020204" pitchFamily="18" charset="0"/>
              </a:rPr>
              <a:t>class provides a full width container, spanning the entire width of the viewport</a:t>
            </a:r>
            <a:endParaRPr lang="en-IN" sz="1800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5B180DF-D3A6-4482-9B9E-777A2CE44C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41" t="48750" r="13203" b="30096"/>
          <a:stretch/>
        </p:blipFill>
        <p:spPr>
          <a:xfrm>
            <a:off x="339562" y="4341784"/>
            <a:ext cx="11140623" cy="182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56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63213F-6FE0-40F5-83FF-B22666A7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9743" y="4590153"/>
            <a:ext cx="2429302" cy="58340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Examples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3AC2666-7BDA-4E66-8E2C-D7A4751D9AA0}"/>
              </a:ext>
            </a:extLst>
          </p:cNvPr>
          <p:cNvSpPr txBox="1"/>
          <p:nvPr/>
        </p:nvSpPr>
        <p:spPr>
          <a:xfrm>
            <a:off x="213062" y="188948"/>
            <a:ext cx="10636908" cy="440120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&lt;html lang="</a:t>
            </a:r>
            <a:r>
              <a:rPr lang="en-IN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en</a:t>
            </a:r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"&gt;</a:t>
            </a:r>
          </a:p>
          <a:p>
            <a:pPr lvl="0"/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&lt;head&gt;</a:t>
            </a:r>
          </a:p>
          <a:p>
            <a:pPr lvl="0"/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  &lt;title&gt;Bootstrap Example&lt;/title&gt;</a:t>
            </a:r>
          </a:p>
          <a:p>
            <a:pPr lvl="0"/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  &lt;meta charset="utf-8"&gt;</a:t>
            </a:r>
          </a:p>
          <a:p>
            <a:pPr lvl="0"/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  &lt;meta name="viewport" content="width=device-width, initial-scale=1"&gt;</a:t>
            </a:r>
          </a:p>
          <a:p>
            <a:pPr lvl="0"/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  &lt;link </a:t>
            </a:r>
            <a:r>
              <a:rPr lang="en-IN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rel</a:t>
            </a:r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="stylesheet" </a:t>
            </a:r>
            <a:r>
              <a:rPr lang="en-IN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href</a:t>
            </a:r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="https://maxcdn.bootstrapcdn.com/bootstrap/3.4.1/</a:t>
            </a:r>
            <a:r>
              <a:rPr lang="en-IN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css</a:t>
            </a:r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/</a:t>
            </a:r>
            <a:r>
              <a:rPr lang="en-IN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bootstrap.min.css</a:t>
            </a:r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"&gt;</a:t>
            </a:r>
          </a:p>
          <a:p>
            <a:pPr lvl="0"/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  &lt;script </a:t>
            </a:r>
            <a:r>
              <a:rPr lang="en-IN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src</a:t>
            </a:r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="https://ajax.googleapis.com/ajax/libs/</a:t>
            </a:r>
            <a:r>
              <a:rPr lang="en-IN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jquery</a:t>
            </a:r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/3.5.1/</a:t>
            </a:r>
            <a:r>
              <a:rPr lang="en-IN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jquery.min.js</a:t>
            </a:r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"&gt;&lt;/script&gt;</a:t>
            </a:r>
          </a:p>
          <a:p>
            <a:pPr lvl="0"/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  &lt;script </a:t>
            </a:r>
            <a:r>
              <a:rPr lang="en-IN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src</a:t>
            </a:r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="https://maxcdn.bootstrapcdn.com/bootstrap/3.4.1/</a:t>
            </a:r>
            <a:r>
              <a:rPr lang="en-IN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js</a:t>
            </a:r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/</a:t>
            </a:r>
            <a:r>
              <a:rPr lang="en-IN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bootstrap.min.js</a:t>
            </a:r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"&gt;&lt;/script&gt;</a:t>
            </a:r>
          </a:p>
          <a:p>
            <a:pPr lvl="0"/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&lt;/head&gt;</a:t>
            </a:r>
          </a:p>
          <a:p>
            <a:pPr lvl="0"/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</a:p>
          <a:p>
            <a:pPr lvl="0"/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&lt;div class="container"&gt;</a:t>
            </a:r>
          </a:p>
          <a:p>
            <a:pPr lvl="0"/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  &lt;h1&gt;My First Bootstrap Page&lt;/h1&gt;</a:t>
            </a:r>
          </a:p>
          <a:p>
            <a:pPr lvl="0"/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  &lt;p&gt;This part is inside a .container class.&lt;/p&gt; </a:t>
            </a:r>
          </a:p>
          <a:p>
            <a:pPr lvl="0"/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  &lt;p&gt;The .container class provides a responsive fixed width container.&lt;/p&gt;           </a:t>
            </a:r>
          </a:p>
          <a:p>
            <a:pPr lvl="0"/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&lt;/div&gt;</a:t>
            </a:r>
          </a:p>
          <a:p>
            <a:pPr lvl="0"/>
            <a:endParaRPr lang="en-IN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&lt;/html&gt;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CE2BE74-1BE0-4673-B623-1D2C59A65A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" t="59547" r="32596" b="17265"/>
          <a:stretch/>
        </p:blipFill>
        <p:spPr>
          <a:xfrm>
            <a:off x="0" y="5043129"/>
            <a:ext cx="9307773" cy="181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30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63213F-6FE0-40F5-83FF-B22666A7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3824" y="4736291"/>
            <a:ext cx="2498176" cy="58340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Examples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3AC2666-7BDA-4E66-8E2C-D7A4751D9AA0}"/>
              </a:ext>
            </a:extLst>
          </p:cNvPr>
          <p:cNvSpPr txBox="1"/>
          <p:nvPr/>
        </p:nvSpPr>
        <p:spPr>
          <a:xfrm>
            <a:off x="213061" y="188949"/>
            <a:ext cx="10323011" cy="440120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lvl="0"/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&lt;html lang="</a:t>
            </a:r>
            <a:r>
              <a:rPr lang="en-IN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en</a:t>
            </a:r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"&gt;</a:t>
            </a:r>
          </a:p>
          <a:p>
            <a:pPr lvl="0"/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&lt;head&gt;</a:t>
            </a:r>
          </a:p>
          <a:p>
            <a:pPr lvl="0"/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  &lt;title&gt;Bootstrap Example&lt;/title&gt;</a:t>
            </a:r>
          </a:p>
          <a:p>
            <a:pPr lvl="0"/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  &lt;meta charset="utf-8"&gt;</a:t>
            </a:r>
          </a:p>
          <a:p>
            <a:pPr lvl="0"/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  &lt;meta name="viewport" content="width=device-width, initial-scale=1"&gt;</a:t>
            </a:r>
          </a:p>
          <a:p>
            <a:pPr lvl="0"/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  &lt;link </a:t>
            </a:r>
            <a:r>
              <a:rPr lang="en-IN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rel</a:t>
            </a:r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="stylesheet" </a:t>
            </a:r>
            <a:r>
              <a:rPr lang="en-IN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href</a:t>
            </a:r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="https://maxcdn.bootstrapcdn.com/bootstrap/3.4.1/</a:t>
            </a:r>
            <a:r>
              <a:rPr lang="en-IN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css</a:t>
            </a:r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/</a:t>
            </a:r>
            <a:r>
              <a:rPr lang="en-IN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bootstrap.min.css</a:t>
            </a:r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"&gt;</a:t>
            </a:r>
          </a:p>
          <a:p>
            <a:pPr lvl="0"/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  &lt;script </a:t>
            </a:r>
            <a:r>
              <a:rPr lang="en-IN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src</a:t>
            </a:r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="https://ajax.googleapis.com/ajax/libs/</a:t>
            </a:r>
            <a:r>
              <a:rPr lang="en-IN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jquery</a:t>
            </a:r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/3.5.1/</a:t>
            </a:r>
            <a:r>
              <a:rPr lang="en-IN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jquery.min.js</a:t>
            </a:r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"&gt;&lt;/script&gt;</a:t>
            </a:r>
          </a:p>
          <a:p>
            <a:pPr lvl="0"/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  &lt;script </a:t>
            </a:r>
            <a:r>
              <a:rPr lang="en-IN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src</a:t>
            </a:r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="https://maxcdn.bootstrapcdn.com/bootstrap/3.4.1/</a:t>
            </a:r>
            <a:r>
              <a:rPr lang="en-IN" sz="1400" dirty="0" err="1">
                <a:solidFill>
                  <a:prstClr val="black"/>
                </a:solidFill>
                <a:latin typeface="Consolas" panose="020B0609020204030204" pitchFamily="49" charset="0"/>
              </a:rPr>
              <a:t>js</a:t>
            </a:r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/</a:t>
            </a:r>
            <a:r>
              <a:rPr lang="en-IN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bootstrap.min.js</a:t>
            </a:r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"&gt;&lt;/script&gt;</a:t>
            </a:r>
          </a:p>
          <a:p>
            <a:pPr lvl="0"/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&lt;/head&gt;</a:t>
            </a:r>
          </a:p>
          <a:p>
            <a:pPr lvl="0"/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</a:p>
          <a:p>
            <a:pPr lvl="0"/>
            <a:r>
              <a:rPr lang="en-IN" sz="1400" dirty="0">
                <a:solidFill>
                  <a:srgbClr val="FF0000"/>
                </a:solidFill>
                <a:latin typeface="Consolas" panose="020B0609020204030204" pitchFamily="49" charset="0"/>
              </a:rPr>
              <a:t>&lt;div class="container-fluid"&gt;</a:t>
            </a:r>
          </a:p>
          <a:p>
            <a:pPr lvl="0"/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  &lt;h1&gt;My First Bootstrap Page&lt;/h1&gt;</a:t>
            </a:r>
          </a:p>
          <a:p>
            <a:pPr lvl="0"/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  &lt;p&gt;This part is inside a .container class.&lt;/p&gt; </a:t>
            </a:r>
          </a:p>
          <a:p>
            <a:pPr lvl="0"/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  &lt;p&gt;The .container class provides a responsive fixed width container.&lt;/p&gt;           </a:t>
            </a:r>
          </a:p>
          <a:p>
            <a:pPr lvl="0"/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&lt;/div&gt;</a:t>
            </a:r>
          </a:p>
          <a:p>
            <a:pPr lvl="0"/>
            <a:endParaRPr lang="en-IN" sz="14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lang="en-IN" sz="1400" dirty="0">
                <a:solidFill>
                  <a:prstClr val="black"/>
                </a:solidFill>
                <a:latin typeface="Consolas" panose="020B0609020204030204" pitchFamily="49" charset="0"/>
              </a:rPr>
              <a:t>&lt;/html&gt;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5B7D34F-233B-4363-AC33-5D5811C396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5" t="60582" r="26311" b="22360"/>
          <a:stretch/>
        </p:blipFill>
        <p:spPr>
          <a:xfrm>
            <a:off x="0" y="5319700"/>
            <a:ext cx="11627442" cy="15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1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240</TotalTime>
  <Words>7166</Words>
  <Application>Microsoft Office PowerPoint</Application>
  <PresentationFormat>Custom</PresentationFormat>
  <Paragraphs>956</Paragraphs>
  <Slides>46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Retrospect</vt:lpstr>
      <vt:lpstr>Bootstrap</vt:lpstr>
      <vt:lpstr>What is Bootstrap?</vt:lpstr>
      <vt:lpstr>Why Use Bootstrap?</vt:lpstr>
      <vt:lpstr>Where to Get Bootstrap?</vt:lpstr>
      <vt:lpstr>Create First Web Page With Bootstrap</vt:lpstr>
      <vt:lpstr>Create First Web Page With Bootstrap</vt:lpstr>
      <vt:lpstr>Create First Web Page With Bootstrap</vt:lpstr>
      <vt:lpstr>Examples</vt:lpstr>
      <vt:lpstr>Examples</vt:lpstr>
      <vt:lpstr>Bootstrap Grid System</vt:lpstr>
      <vt:lpstr>Bootstrap Grid System</vt:lpstr>
      <vt:lpstr>Grid Classes</vt:lpstr>
      <vt:lpstr>Grid Classes</vt:lpstr>
      <vt:lpstr>Grid Classes</vt:lpstr>
      <vt:lpstr>Examples</vt:lpstr>
      <vt:lpstr>PowerPoint Presentation</vt:lpstr>
      <vt:lpstr>Examples</vt:lpstr>
      <vt:lpstr>Grid Classes</vt:lpstr>
      <vt:lpstr>Examples</vt:lpstr>
      <vt:lpstr>Examples</vt:lpstr>
      <vt:lpstr>Bootstrap Button</vt:lpstr>
      <vt:lpstr>Bootstrap Buttons</vt:lpstr>
      <vt:lpstr>Bootstrap Buttons</vt:lpstr>
      <vt:lpstr>Bootstrap Buttons</vt:lpstr>
      <vt:lpstr>Bootstrap Buttons</vt:lpstr>
      <vt:lpstr>Bootstrap Buttons</vt:lpstr>
      <vt:lpstr>Bootstrap Buttons</vt:lpstr>
      <vt:lpstr>Bootstrap Button Sizes</vt:lpstr>
      <vt:lpstr>Bootstrap Button Sizes</vt:lpstr>
      <vt:lpstr>Bootstrap Button Sizes</vt:lpstr>
      <vt:lpstr>Bootstrap Forms</vt:lpstr>
      <vt:lpstr>Bootstrap Forms</vt:lpstr>
      <vt:lpstr>Bootstrap  Vertical  Form</vt:lpstr>
      <vt:lpstr>Bootstrap  Vertical  Form</vt:lpstr>
      <vt:lpstr>Bootstrap Inline Form</vt:lpstr>
      <vt:lpstr>Bootstrap Inline Form</vt:lpstr>
      <vt:lpstr>Bootstrap Horizontal Form</vt:lpstr>
      <vt:lpstr>Bootstrap Horizontal Form</vt:lpstr>
      <vt:lpstr>Bootstrap Navigation Bar</vt:lpstr>
      <vt:lpstr>Bootstrap Navigation Bar</vt:lpstr>
      <vt:lpstr>Bootstrap Navigation Bar</vt:lpstr>
      <vt:lpstr>Bootstrap Navigation Bar</vt:lpstr>
      <vt:lpstr>Inverted Navigation Bar</vt:lpstr>
      <vt:lpstr>Inverted Navigation Bar</vt:lpstr>
      <vt:lpstr>Navigation Bar with drop-down</vt:lpstr>
      <vt:lpstr>Navigation Bar with drop-down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Bootstrap</dc:title>
  <dc:creator>Vaibhav Ambhire</dc:creator>
  <cp:lastModifiedBy>Vaibhav</cp:lastModifiedBy>
  <cp:revision>40</cp:revision>
  <dcterms:created xsi:type="dcterms:W3CDTF">2021-09-08T04:16:50Z</dcterms:created>
  <dcterms:modified xsi:type="dcterms:W3CDTF">2022-08-08T05:08:13Z</dcterms:modified>
</cp:coreProperties>
</file>